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sldIdLst>
    <p:sldId id="269" r:id="rId2"/>
    <p:sldId id="257" r:id="rId3"/>
    <p:sldId id="261" r:id="rId4"/>
    <p:sldId id="258" r:id="rId5"/>
    <p:sldId id="303" r:id="rId6"/>
    <p:sldId id="305" r:id="rId7"/>
    <p:sldId id="304" r:id="rId8"/>
    <p:sldId id="306" r:id="rId9"/>
    <p:sldId id="307" r:id="rId10"/>
    <p:sldId id="308" r:id="rId11"/>
    <p:sldId id="316" r:id="rId12"/>
    <p:sldId id="317" r:id="rId13"/>
    <p:sldId id="318" r:id="rId14"/>
    <p:sldId id="319" r:id="rId15"/>
    <p:sldId id="297" r:id="rId16"/>
    <p:sldId id="310" r:id="rId17"/>
    <p:sldId id="311" r:id="rId18"/>
    <p:sldId id="320" r:id="rId19"/>
    <p:sldId id="312" r:id="rId20"/>
    <p:sldId id="313" r:id="rId21"/>
    <p:sldId id="315" r:id="rId22"/>
    <p:sldId id="314" r:id="rId23"/>
    <p:sldId id="309" r:id="rId24"/>
    <p:sldId id="321" r:id="rId25"/>
    <p:sldId id="322" r:id="rId26"/>
    <p:sldId id="324" r:id="rId27"/>
    <p:sldId id="323" r:id="rId28"/>
    <p:sldId id="325" r:id="rId29"/>
    <p:sldId id="326" r:id="rId30"/>
    <p:sldId id="327" r:id="rId31"/>
    <p:sldId id="328" r:id="rId32"/>
    <p:sldId id="329" r:id="rId33"/>
    <p:sldId id="330" r:id="rId34"/>
    <p:sldId id="331" r:id="rId35"/>
    <p:sldId id="332" r:id="rId36"/>
    <p:sldId id="334" r:id="rId37"/>
    <p:sldId id="335" r:id="rId38"/>
    <p:sldId id="336" r:id="rId39"/>
    <p:sldId id="337" r:id="rId40"/>
    <p:sldId id="338" r:id="rId41"/>
    <p:sldId id="339" r:id="rId42"/>
    <p:sldId id="340" r:id="rId43"/>
    <p:sldId id="341" r:id="rId44"/>
    <p:sldId id="299" r:id="rId45"/>
    <p:sldId id="300" r:id="rId46"/>
    <p:sldId id="301" r:id="rId47"/>
    <p:sldId id="302" r:id="rId48"/>
    <p:sldId id="298"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333F50"/>
    <a:srgbClr val="0D0D0D"/>
    <a:srgbClr val="262626"/>
    <a:srgbClr val="1E1E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4" autoAdjust="0"/>
    <p:restoredTop sz="89662" autoAdjust="0"/>
  </p:normalViewPr>
  <p:slideViewPr>
    <p:cSldViewPr snapToGrid="0" showGuides="1">
      <p:cViewPr>
        <p:scale>
          <a:sx n="50" d="100"/>
          <a:sy n="50" d="100"/>
        </p:scale>
        <p:origin x="1416" y="27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hdphoto1.wdp>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22747-0E72-46FC-96B3-AE112281D69B}" type="datetimeFigureOut">
              <a:rPr lang="en-US" smtClean="0"/>
              <a:t>2/13/2024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46EDE-589B-47B2-B432-EF18B6AF4671}" type="slidenum">
              <a:rPr lang="en-US" smtClean="0"/>
              <a:t>‹#›</a:t>
            </a:fld>
            <a:endParaRPr lang="en-US"/>
          </a:p>
        </p:txBody>
      </p:sp>
    </p:spTree>
    <p:extLst>
      <p:ext uri="{BB962C8B-B14F-4D97-AF65-F5344CB8AC3E}">
        <p14:creationId xmlns:p14="http://schemas.microsoft.com/office/powerpoint/2010/main" val="3037853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https://commons.wikimedia.org/wiki/File:Feynman-richard_p.jpg?uselang=en#Licensing</a:t>
            </a:r>
          </a:p>
        </p:txBody>
      </p:sp>
      <p:sp>
        <p:nvSpPr>
          <p:cNvPr id="4" name="Slide Number Placeholder 3"/>
          <p:cNvSpPr>
            <a:spLocks noGrp="1"/>
          </p:cNvSpPr>
          <p:nvPr>
            <p:ph type="sldNum" sz="quarter" idx="5"/>
          </p:nvPr>
        </p:nvSpPr>
        <p:spPr/>
        <p:txBody>
          <a:bodyPr/>
          <a:lstStyle/>
          <a:p>
            <a:fld id="{E6E46EDE-589B-47B2-B432-EF18B6AF4671}" type="slidenum">
              <a:rPr lang="en-US" smtClean="0"/>
              <a:t>5</a:t>
            </a:fld>
            <a:endParaRPr lang="en-US"/>
          </a:p>
        </p:txBody>
      </p:sp>
    </p:spTree>
    <p:extLst>
      <p:ext uri="{BB962C8B-B14F-4D97-AF65-F5344CB8AC3E}">
        <p14:creationId xmlns:p14="http://schemas.microsoft.com/office/powerpoint/2010/main" val="3130690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081DC-C50F-EBDA-A865-8B84B6D67F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AD371D-9BDE-D5AB-C527-A03C6DA151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AC8090-D736-83D5-397D-36194A67EB81}"/>
              </a:ext>
            </a:extLst>
          </p:cNvPr>
          <p:cNvSpPr>
            <a:spLocks noGrp="1"/>
          </p:cNvSpPr>
          <p:nvPr>
            <p:ph type="body" idx="1"/>
          </p:nvPr>
        </p:nvSpPr>
        <p:spPr/>
        <p:txBody>
          <a:bodyPr/>
          <a:lstStyle/>
          <a:p>
            <a:r>
              <a:rPr lang="en-US" dirty="0"/>
              <a:t>https://commons.wikimedia.org/wiki/File:Feynman-richard_p.jpg?uselang=en#Licensing</a:t>
            </a:r>
          </a:p>
        </p:txBody>
      </p:sp>
      <p:sp>
        <p:nvSpPr>
          <p:cNvPr id="4" name="Slide Number Placeholder 3">
            <a:extLst>
              <a:ext uri="{FF2B5EF4-FFF2-40B4-BE49-F238E27FC236}">
                <a16:creationId xmlns:a16="http://schemas.microsoft.com/office/drawing/2014/main" id="{4F3E4F6B-5FCA-5BD8-D630-AA2BCEE99FE9}"/>
              </a:ext>
            </a:extLst>
          </p:cNvPr>
          <p:cNvSpPr>
            <a:spLocks noGrp="1"/>
          </p:cNvSpPr>
          <p:nvPr>
            <p:ph type="sldNum" sz="quarter" idx="5"/>
          </p:nvPr>
        </p:nvSpPr>
        <p:spPr/>
        <p:txBody>
          <a:bodyPr/>
          <a:lstStyle/>
          <a:p>
            <a:fld id="{E6E46EDE-589B-47B2-B432-EF18B6AF4671}" type="slidenum">
              <a:rPr lang="en-US" smtClean="0"/>
              <a:t>16</a:t>
            </a:fld>
            <a:endParaRPr lang="en-US"/>
          </a:p>
        </p:txBody>
      </p:sp>
    </p:spTree>
    <p:extLst>
      <p:ext uri="{BB962C8B-B14F-4D97-AF65-F5344CB8AC3E}">
        <p14:creationId xmlns:p14="http://schemas.microsoft.com/office/powerpoint/2010/main" val="2221029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B5D92-211E-03F4-C526-7F834D0086C1}"/>
              </a:ext>
            </a:extLst>
          </p:cNvPr>
          <p:cNvSpPr>
            <a:spLocks noGrp="1"/>
          </p:cNvSpPr>
          <p:nvPr>
            <p:ph type="ctrTitle"/>
          </p:nvPr>
        </p:nvSpPr>
        <p:spPr>
          <a:xfrm>
            <a:off x="1524000" y="1122363"/>
            <a:ext cx="9144000" cy="2387600"/>
          </a:xfrm>
        </p:spPr>
        <p:txBody>
          <a:bodyPr anchor="b">
            <a:normAutofit/>
          </a:bodyPr>
          <a:lstStyle>
            <a:lvl1pPr algn="ctr">
              <a:defRPr sz="2800"/>
            </a:lvl1pPr>
          </a:lstStyle>
          <a:p>
            <a:r>
              <a:rPr lang="en-US"/>
              <a:t>Click to edit Master title style</a:t>
            </a:r>
          </a:p>
        </p:txBody>
      </p:sp>
      <p:sp>
        <p:nvSpPr>
          <p:cNvPr id="3" name="Subtitle 2">
            <a:extLst>
              <a:ext uri="{FF2B5EF4-FFF2-40B4-BE49-F238E27FC236}">
                <a16:creationId xmlns:a16="http://schemas.microsoft.com/office/drawing/2014/main" id="{4604E714-DA44-723A-7D8E-7FBA10EB4A76}"/>
              </a:ext>
            </a:extLst>
          </p:cNvPr>
          <p:cNvSpPr>
            <a:spLocks noGrp="1"/>
          </p:cNvSpPr>
          <p:nvPr>
            <p:ph type="subTitle" idx="1"/>
          </p:nvPr>
        </p:nvSpPr>
        <p:spPr>
          <a:xfrm>
            <a:off x="1524000" y="3602038"/>
            <a:ext cx="9144000" cy="1655762"/>
          </a:xfrm>
        </p:spPr>
        <p:txBody>
          <a:bodyPr>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446865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775C-4D1E-D002-42F2-389296A25C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F57222-4268-E381-BBC0-53FCCEFA6107}"/>
              </a:ext>
            </a:extLst>
          </p:cNvPr>
          <p:cNvSpPr>
            <a:spLocks noGrp="1"/>
          </p:cNvSpPr>
          <p:nvPr>
            <p:ph idx="1"/>
          </p:nvPr>
        </p:nvSpPr>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5595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52A1A-E082-37B4-FA5F-042879167F5C}"/>
              </a:ext>
            </a:extLst>
          </p:cNvPr>
          <p:cNvSpPr>
            <a:spLocks noGrp="1"/>
          </p:cNvSpPr>
          <p:nvPr>
            <p:ph type="title"/>
          </p:nvPr>
        </p:nvSpPr>
        <p:spPr>
          <a:xfrm>
            <a:off x="831850" y="1709738"/>
            <a:ext cx="10515600" cy="2852737"/>
          </a:xfrm>
        </p:spPr>
        <p:txBody>
          <a:bodyPr anchor="b">
            <a:normAutofit/>
          </a:bodyPr>
          <a:lstStyle>
            <a:lvl1pPr>
              <a:defRPr sz="2800"/>
            </a:lvl1pPr>
          </a:lstStyle>
          <a:p>
            <a:r>
              <a:rPr lang="en-US"/>
              <a:t>Click to edit Master title style</a:t>
            </a:r>
          </a:p>
        </p:txBody>
      </p:sp>
      <p:sp>
        <p:nvSpPr>
          <p:cNvPr id="3" name="Text Placeholder 2">
            <a:extLst>
              <a:ext uri="{FF2B5EF4-FFF2-40B4-BE49-F238E27FC236}">
                <a16:creationId xmlns:a16="http://schemas.microsoft.com/office/drawing/2014/main" id="{01E142D4-C3A5-C436-6E5E-FD11BA1145BD}"/>
              </a:ext>
            </a:extLst>
          </p:cNvPr>
          <p:cNvSpPr>
            <a:spLocks noGrp="1"/>
          </p:cNvSpPr>
          <p:nvPr>
            <p:ph type="body" idx="1"/>
          </p:nvPr>
        </p:nvSpPr>
        <p:spPr>
          <a:xfrm>
            <a:off x="831850" y="4589463"/>
            <a:ext cx="10515600" cy="1500187"/>
          </a:xfrm>
        </p:spPr>
        <p:txBody>
          <a:bodyPr>
            <a:normAutofit/>
          </a:bodyPr>
          <a:lstStyle>
            <a:lvl1pPr marL="0" indent="0">
              <a:buNone/>
              <a:defRPr sz="1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27756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C7F8-9672-EC4A-4125-461FEF16E5D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8951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922427"/>
      </p:ext>
    </p:extLst>
  </p:cSld>
  <p:clrMapOvr>
    <a:masterClrMapping/>
  </p:clrMapOvr>
</p:sldLayout>
</file>

<file path=ppt/slideMasters/_rels/slideMaster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60">
          <a:fgClr>
            <a:schemeClr val="tx1">
              <a:lumMod val="85000"/>
              <a:lumOff val="15000"/>
            </a:schemeClr>
          </a:fgClr>
          <a:bgClr>
            <a:srgbClr val="1E1E1E"/>
          </a:bgClr>
        </a:patt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C3498B-CA00-6B1C-A0D4-24E87D108AD3}"/>
              </a:ext>
            </a:extLst>
          </p:cNvPr>
          <p:cNvPicPr>
            <a:picLocks noChangeAspect="1"/>
          </p:cNvPicPr>
          <p:nvPr userDrawn="1"/>
        </p:nvPicPr>
        <p:blipFill>
          <a:blip r:embed="rId7">
            <a:alphaModFix amt="7000"/>
            <a:extLst>
              <a:ext uri="{BEBA8EAE-BF5A-486C-A8C5-ECC9F3942E4B}">
                <a14:imgProps xmlns:a14="http://schemas.microsoft.com/office/drawing/2010/main">
                  <a14:imgLayer r:embed="rId8">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Placeholder 1">
            <a:extLst>
              <a:ext uri="{FF2B5EF4-FFF2-40B4-BE49-F238E27FC236}">
                <a16:creationId xmlns:a16="http://schemas.microsoft.com/office/drawing/2014/main" id="{8E719B1D-5E74-5951-08E2-2C233E10D287}"/>
              </a:ext>
            </a:extLst>
          </p:cNvPr>
          <p:cNvSpPr>
            <a:spLocks noGrp="1"/>
          </p:cNvSpPr>
          <p:nvPr>
            <p:ph type="title"/>
          </p:nvPr>
        </p:nvSpPr>
        <p:spPr>
          <a:xfrm>
            <a:off x="838200" y="365126"/>
            <a:ext cx="10515600" cy="9992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D640A97-3AE9-7605-1A45-9EB250F26548}"/>
              </a:ext>
            </a:extLst>
          </p:cNvPr>
          <p:cNvSpPr>
            <a:spLocks noGrp="1"/>
          </p:cNvSpPr>
          <p:nvPr>
            <p:ph type="body" idx="1"/>
          </p:nvPr>
        </p:nvSpPr>
        <p:spPr>
          <a:xfrm>
            <a:off x="838200" y="1364344"/>
            <a:ext cx="10515600" cy="48126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4097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p:txStyles>
    <p:titleStyle>
      <a:lvl1pPr algn="l" defTabSz="914400" rtl="0" eaLnBrk="1" latinLnBrk="0" hangingPunct="1">
        <a:lnSpc>
          <a:spcPct val="90000"/>
        </a:lnSpc>
        <a:spcBef>
          <a:spcPct val="0"/>
        </a:spcBef>
        <a:buNone/>
        <a:defRPr sz="2400" kern="1200" spc="-150">
          <a:solidFill>
            <a:schemeClr val="bg1">
              <a:lumMod val="6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hyperlink" Target="https://github.com/shauryashaurya/kandinsky"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B0D93B-EFA8-31E8-75B7-EA3DCDEDC55C}"/>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Tree>
    <p:extLst>
      <p:ext uri="{BB962C8B-B14F-4D97-AF65-F5344CB8AC3E}">
        <p14:creationId xmlns:p14="http://schemas.microsoft.com/office/powerpoint/2010/main" val="27678623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BA8F0-3ACC-53A7-2797-C6F338727A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F895BD-00C0-8B13-7BE8-D83D19DC0EA0}"/>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60D7E7EB-7C36-2F5F-FE0C-7AACD176A084}"/>
              </a:ext>
            </a:extLst>
          </p:cNvPr>
          <p:cNvSpPr>
            <a:spLocks noGrp="1"/>
          </p:cNvSpPr>
          <p:nvPr>
            <p:ph idx="1"/>
          </p:nvPr>
        </p:nvSpPr>
        <p:spPr/>
        <p:txBody>
          <a:bodyPr/>
          <a:lstStyle/>
          <a:p>
            <a:pPr marL="0" indent="0">
              <a:buNone/>
            </a:pPr>
            <a:r>
              <a:rPr lang="en-US" dirty="0"/>
              <a:t>that’s the only greatness </a:t>
            </a:r>
            <a:r>
              <a:rPr lang="en-US" dirty="0" err="1"/>
              <a:t>i</a:t>
            </a:r>
            <a:r>
              <a:rPr lang="en-US" dirty="0"/>
              <a:t> aspire to today</a:t>
            </a:r>
            <a:endParaRPr lang="en-US" dirty="0">
              <a:solidFill>
                <a:schemeClr val="bg1"/>
              </a:solidFill>
            </a:endParaRPr>
          </a:p>
        </p:txBody>
      </p:sp>
    </p:spTree>
    <p:extLst>
      <p:ext uri="{BB962C8B-B14F-4D97-AF65-F5344CB8AC3E}">
        <p14:creationId xmlns:p14="http://schemas.microsoft.com/office/powerpoint/2010/main" val="12941246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188F1-F561-F44D-8C98-463550475845}"/>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B163EFB3-07CF-6DDE-6903-DFCB34D2392B}"/>
              </a:ext>
            </a:extLst>
          </p:cNvPr>
          <p:cNvSpPr>
            <a:spLocks noGrp="1"/>
          </p:cNvSpPr>
          <p:nvPr>
            <p:ph idx="1"/>
          </p:nvPr>
        </p:nvSpPr>
        <p:spPr/>
        <p:txBody>
          <a:bodyPr/>
          <a:lstStyle/>
          <a:p>
            <a:pPr marL="0" indent="0">
              <a:buNone/>
            </a:pPr>
            <a:r>
              <a:rPr lang="en-US" dirty="0"/>
              <a:t>this is a larger workshop </a:t>
            </a:r>
            <a:r>
              <a:rPr lang="en-US" dirty="0" err="1"/>
              <a:t>i</a:t>
            </a:r>
            <a:r>
              <a:rPr lang="en-US" dirty="0"/>
              <a:t> am building and is a work-in-progress</a:t>
            </a:r>
          </a:p>
        </p:txBody>
      </p:sp>
    </p:spTree>
    <p:extLst>
      <p:ext uri="{BB962C8B-B14F-4D97-AF65-F5344CB8AC3E}">
        <p14:creationId xmlns:p14="http://schemas.microsoft.com/office/powerpoint/2010/main" val="21912848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6245E3-7E96-E052-D3E5-4ABC71A84D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219987-0217-7BAF-EC62-533E4634A147}"/>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066D8F79-7AFD-D1B7-67A6-19644B51DDF1}"/>
              </a:ext>
            </a:extLst>
          </p:cNvPr>
          <p:cNvSpPr>
            <a:spLocks noGrp="1"/>
          </p:cNvSpPr>
          <p:nvPr>
            <p:ph idx="1"/>
          </p:nvPr>
        </p:nvSpPr>
        <p:spPr/>
        <p:txBody>
          <a:bodyPr/>
          <a:lstStyle/>
          <a:p>
            <a:pPr marL="0" indent="0">
              <a:buNone/>
            </a:pPr>
            <a:r>
              <a:rPr lang="en-US" dirty="0"/>
              <a:t>thank you for partnering in helping me build it</a:t>
            </a:r>
          </a:p>
        </p:txBody>
      </p:sp>
    </p:spTree>
    <p:extLst>
      <p:ext uri="{BB962C8B-B14F-4D97-AF65-F5344CB8AC3E}">
        <p14:creationId xmlns:p14="http://schemas.microsoft.com/office/powerpoint/2010/main" val="12927179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5EE715-42BD-2D32-E497-E42662FCB1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0B398C-4698-31D4-2569-4F5F0DB8F8A9}"/>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C4EDE2F3-BCA2-B35C-BB08-EABEA8B5E319}"/>
              </a:ext>
            </a:extLst>
          </p:cNvPr>
          <p:cNvSpPr>
            <a:spLocks noGrp="1"/>
          </p:cNvSpPr>
          <p:nvPr>
            <p:ph idx="1"/>
          </p:nvPr>
        </p:nvSpPr>
        <p:spPr/>
        <p:txBody>
          <a:bodyPr/>
          <a:lstStyle/>
          <a:p>
            <a:pPr marL="0" indent="0">
              <a:buNone/>
            </a:pPr>
            <a:r>
              <a:rPr lang="en-US" dirty="0"/>
              <a:t>we’ll switch around a lot of windows for now</a:t>
            </a:r>
          </a:p>
        </p:txBody>
      </p:sp>
    </p:spTree>
    <p:extLst>
      <p:ext uri="{BB962C8B-B14F-4D97-AF65-F5344CB8AC3E}">
        <p14:creationId xmlns:p14="http://schemas.microsoft.com/office/powerpoint/2010/main" val="29545360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A44EF-C07B-7CFE-D22E-5CD2E39EE4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032617-ABB9-95C7-BA10-E5134754FD96}"/>
              </a:ext>
            </a:extLst>
          </p:cNvPr>
          <p:cNvSpPr>
            <a:spLocks noGrp="1"/>
          </p:cNvSpPr>
          <p:nvPr>
            <p:ph type="title"/>
          </p:nvPr>
        </p:nvSpPr>
        <p:spPr/>
        <p:txBody>
          <a:bodyPr/>
          <a:lstStyle/>
          <a:p>
            <a:r>
              <a:rPr lang="en-US" dirty="0" err="1"/>
              <a:t>wip</a:t>
            </a:r>
            <a:endParaRPr lang="en-US" dirty="0"/>
          </a:p>
        </p:txBody>
      </p:sp>
      <p:sp>
        <p:nvSpPr>
          <p:cNvPr id="3" name="Content Placeholder 2">
            <a:extLst>
              <a:ext uri="{FF2B5EF4-FFF2-40B4-BE49-F238E27FC236}">
                <a16:creationId xmlns:a16="http://schemas.microsoft.com/office/drawing/2014/main" id="{FCA47E39-D4A3-A965-B92B-A7614B76EE46}"/>
              </a:ext>
            </a:extLst>
          </p:cNvPr>
          <p:cNvSpPr>
            <a:spLocks noGrp="1"/>
          </p:cNvSpPr>
          <p:nvPr>
            <p:ph idx="1"/>
          </p:nvPr>
        </p:nvSpPr>
        <p:spPr/>
        <p:txBody>
          <a:bodyPr/>
          <a:lstStyle/>
          <a:p>
            <a:pPr marL="0" indent="0">
              <a:buNone/>
            </a:pPr>
            <a:r>
              <a:rPr lang="en-US" dirty="0"/>
              <a:t>close your eyes if you see something you should not ;)</a:t>
            </a:r>
          </a:p>
        </p:txBody>
      </p:sp>
    </p:spTree>
    <p:extLst>
      <p:ext uri="{BB962C8B-B14F-4D97-AF65-F5344CB8AC3E}">
        <p14:creationId xmlns:p14="http://schemas.microsoft.com/office/powerpoint/2010/main" val="19332211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166A5-3C4F-0BEC-A68D-5113821D0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609196-99C0-997F-E7FC-CD20F794D8D0}"/>
              </a:ext>
            </a:extLst>
          </p:cNvPr>
          <p:cNvSpPr>
            <a:spLocks noGrp="1"/>
          </p:cNvSpPr>
          <p:nvPr>
            <p:ph type="title"/>
          </p:nvPr>
        </p:nvSpPr>
        <p:spPr/>
        <p:txBody>
          <a:bodyPr/>
          <a:lstStyle/>
          <a:p>
            <a:r>
              <a:rPr lang="en-US" dirty="0"/>
              <a:t>me movie you</a:t>
            </a:r>
          </a:p>
        </p:txBody>
      </p:sp>
      <p:sp>
        <p:nvSpPr>
          <p:cNvPr id="3" name="Text Placeholder 2">
            <a:extLst>
              <a:ext uri="{FF2B5EF4-FFF2-40B4-BE49-F238E27FC236}">
                <a16:creationId xmlns:a16="http://schemas.microsoft.com/office/drawing/2014/main" id="{1DDF262D-2F24-32E2-638D-B80E1BD2E4F0}"/>
              </a:ext>
            </a:extLst>
          </p:cNvPr>
          <p:cNvSpPr>
            <a:spLocks noGrp="1"/>
          </p:cNvSpPr>
          <p:nvPr>
            <p:ph type="body" idx="1"/>
          </p:nvPr>
        </p:nvSpPr>
        <p:spPr/>
        <p:txBody>
          <a:bodyPr/>
          <a:lstStyle/>
          <a:p>
            <a:r>
              <a:rPr lang="en-US" dirty="0"/>
              <a:t>a rather unusual use case for k-means</a:t>
            </a:r>
          </a:p>
        </p:txBody>
      </p:sp>
    </p:spTree>
    <p:extLst>
      <p:ext uri="{BB962C8B-B14F-4D97-AF65-F5344CB8AC3E}">
        <p14:creationId xmlns:p14="http://schemas.microsoft.com/office/powerpoint/2010/main" val="39654785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7E3-EC98-BEAF-3A71-57EF1ACDAA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CA1E0-2E49-0641-3593-911EBDAAD050}"/>
              </a:ext>
            </a:extLst>
          </p:cNvPr>
          <p:cNvSpPr>
            <a:spLocks noGrp="1"/>
          </p:cNvSpPr>
          <p:nvPr>
            <p:ph type="title"/>
          </p:nvPr>
        </p:nvSpPr>
        <p:spPr/>
        <p:txBody>
          <a:bodyPr/>
          <a:lstStyle/>
          <a:p>
            <a:r>
              <a:rPr lang="en-US" dirty="0" err="1"/>
              <a:t>i</a:t>
            </a:r>
            <a:r>
              <a:rPr lang="en-US" dirty="0"/>
              <a:t> got to do this</a:t>
            </a:r>
          </a:p>
        </p:txBody>
      </p:sp>
      <p:sp>
        <p:nvSpPr>
          <p:cNvPr id="6" name="Content Placeholder 2">
            <a:extLst>
              <a:ext uri="{FF2B5EF4-FFF2-40B4-BE49-F238E27FC236}">
                <a16:creationId xmlns:a16="http://schemas.microsoft.com/office/drawing/2014/main" id="{4C335C1F-3A8F-149F-FA4D-FBCBFCE4FEC6}"/>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cinematography</a:t>
            </a:r>
          </a:p>
          <a:p>
            <a:pPr marL="0" indent="0">
              <a:buFont typeface="Arial" panose="020B0604020202020204" pitchFamily="34" charset="0"/>
              <a:buNone/>
            </a:pPr>
            <a:r>
              <a:rPr lang="en-US" dirty="0"/>
              <a:t>on </a:t>
            </a:r>
          </a:p>
          <a:p>
            <a:pPr marL="0" indent="0">
              <a:buFont typeface="Arial" panose="020B0604020202020204" pitchFamily="34" charset="0"/>
              <a:buNone/>
            </a:pPr>
            <a:r>
              <a:rPr lang="en-US" dirty="0"/>
              <a:t>a </a:t>
            </a:r>
          </a:p>
          <a:p>
            <a:pPr marL="0" indent="0">
              <a:buFont typeface="Arial" panose="020B0604020202020204" pitchFamily="34" charset="0"/>
              <a:buNone/>
            </a:pPr>
            <a:r>
              <a:rPr lang="en-US" dirty="0"/>
              <a:t>budget</a:t>
            </a:r>
          </a:p>
          <a:p>
            <a:pPr marL="0" indent="0">
              <a:buFont typeface="Arial" panose="020B0604020202020204" pitchFamily="34" charset="0"/>
              <a:buNone/>
            </a:pPr>
            <a:r>
              <a:rPr lang="en-US" dirty="0"/>
              <a:t>powered</a:t>
            </a:r>
          </a:p>
          <a:p>
            <a:pPr marL="0" indent="0">
              <a:buFont typeface="Arial" panose="020B0604020202020204" pitchFamily="34" charset="0"/>
              <a:buNone/>
            </a:pPr>
            <a:r>
              <a:rPr lang="en-US" dirty="0"/>
              <a:t>by</a:t>
            </a:r>
          </a:p>
          <a:p>
            <a:pPr marL="0" indent="0">
              <a:buFont typeface="Arial" panose="020B0604020202020204" pitchFamily="34" charset="0"/>
              <a:buNone/>
            </a:pPr>
            <a:r>
              <a:rPr lang="en-US" dirty="0"/>
              <a:t>python</a:t>
            </a:r>
          </a:p>
        </p:txBody>
      </p:sp>
      <p:pic>
        <p:nvPicPr>
          <p:cNvPr id="8" name="Content Placeholder 7" descr="A person in a red dress&#10;&#10;Description automatically generated">
            <a:extLst>
              <a:ext uri="{FF2B5EF4-FFF2-40B4-BE49-F238E27FC236}">
                <a16:creationId xmlns:a16="http://schemas.microsoft.com/office/drawing/2014/main" id="{E28F3FE8-795E-F2E5-DED3-B803AF9E3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794"/>
            <a:ext cx="5487670" cy="6859588"/>
          </a:xfrm>
        </p:spPr>
      </p:pic>
    </p:spTree>
    <p:extLst>
      <p:ext uri="{BB962C8B-B14F-4D97-AF65-F5344CB8AC3E}">
        <p14:creationId xmlns:p14="http://schemas.microsoft.com/office/powerpoint/2010/main" val="6668543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794A-A066-5983-9616-14495B5F123B}"/>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48C0AC86-63A4-2ED3-401B-847BF64A1730}"/>
              </a:ext>
            </a:extLst>
          </p:cNvPr>
          <p:cNvSpPr>
            <a:spLocks noGrp="1"/>
          </p:cNvSpPr>
          <p:nvPr>
            <p:ph idx="1"/>
          </p:nvPr>
        </p:nvSpPr>
        <p:spPr/>
        <p:txBody>
          <a:bodyPr/>
          <a:lstStyle/>
          <a:p>
            <a:pPr marL="0" indent="0">
              <a:buNone/>
            </a:pPr>
            <a:r>
              <a:rPr lang="en-US" dirty="0"/>
              <a:t>the best cinematography has exceptional control on </a:t>
            </a:r>
            <a:r>
              <a:rPr lang="en-US" dirty="0" err="1"/>
              <a:t>colour</a:t>
            </a:r>
            <a:endParaRPr lang="en-US" dirty="0"/>
          </a:p>
        </p:txBody>
      </p:sp>
    </p:spTree>
    <p:extLst>
      <p:ext uri="{BB962C8B-B14F-4D97-AF65-F5344CB8AC3E}">
        <p14:creationId xmlns:p14="http://schemas.microsoft.com/office/powerpoint/2010/main" val="9230039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69DC62-FCB6-563D-68A2-5DCD33126B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7A55-0087-34FF-D1BA-5D4367EB32AD}"/>
              </a:ext>
            </a:extLst>
          </p:cNvPr>
          <p:cNvSpPr>
            <a:spLocks noGrp="1"/>
          </p:cNvSpPr>
          <p:nvPr>
            <p:ph type="title"/>
          </p:nvPr>
        </p:nvSpPr>
        <p:spPr/>
        <p:txBody>
          <a:bodyPr/>
          <a:lstStyle/>
          <a:p>
            <a:r>
              <a:rPr lang="en-US" dirty="0"/>
              <a:t>first principles</a:t>
            </a:r>
          </a:p>
        </p:txBody>
      </p:sp>
      <p:sp>
        <p:nvSpPr>
          <p:cNvPr id="3" name="Content Placeholder 2">
            <a:extLst>
              <a:ext uri="{FF2B5EF4-FFF2-40B4-BE49-F238E27FC236}">
                <a16:creationId xmlns:a16="http://schemas.microsoft.com/office/drawing/2014/main" id="{3375AA46-DF04-D93C-BEA0-FCBF99C8874F}"/>
              </a:ext>
            </a:extLst>
          </p:cNvPr>
          <p:cNvSpPr>
            <a:spLocks noGrp="1"/>
          </p:cNvSpPr>
          <p:nvPr>
            <p:ph idx="1"/>
          </p:nvPr>
        </p:nvSpPr>
        <p:spPr/>
        <p:txBody>
          <a:bodyPr/>
          <a:lstStyle/>
          <a:p>
            <a:pPr marL="0" indent="0" algn="r">
              <a:buNone/>
            </a:pPr>
            <a:r>
              <a:rPr lang="en-US" i="1" dirty="0"/>
              <a:t>showcase what inspired the film’s cinematography</a:t>
            </a:r>
          </a:p>
        </p:txBody>
      </p:sp>
    </p:spTree>
    <p:extLst>
      <p:ext uri="{BB962C8B-B14F-4D97-AF65-F5344CB8AC3E}">
        <p14:creationId xmlns:p14="http://schemas.microsoft.com/office/powerpoint/2010/main" val="32506932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64E264-945F-25E4-D721-C20F55DCDA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C0C983-4DD5-ACB6-01A4-8AD66D6A35C6}"/>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7ED3051D-C5C8-0559-FE76-E393E0710511}"/>
              </a:ext>
            </a:extLst>
          </p:cNvPr>
          <p:cNvSpPr>
            <a:spLocks noGrp="1"/>
          </p:cNvSpPr>
          <p:nvPr>
            <p:ph idx="1"/>
          </p:nvPr>
        </p:nvSpPr>
        <p:spPr/>
        <p:txBody>
          <a:bodyPr/>
          <a:lstStyle/>
          <a:p>
            <a:r>
              <a:rPr lang="en-US" dirty="0"/>
              <a:t>one, or two or a few</a:t>
            </a:r>
          </a:p>
        </p:txBody>
      </p:sp>
    </p:spTree>
    <p:extLst>
      <p:ext uri="{BB962C8B-B14F-4D97-AF65-F5344CB8AC3E}">
        <p14:creationId xmlns:p14="http://schemas.microsoft.com/office/powerpoint/2010/main" val="7258840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0D5F6-2347-BFFF-74A2-EF2E7DCB5E06}"/>
              </a:ext>
            </a:extLst>
          </p:cNvPr>
          <p:cNvPicPr>
            <a:picLocks noChangeAspect="1"/>
          </p:cNvPicPr>
          <p:nvPr/>
        </p:nvPicPr>
        <p:blipFill>
          <a:blip r:embed="rId2">
            <a:alphaModFix amt="7000"/>
            <a:extLst>
              <a:ext uri="{BEBA8EAE-BF5A-486C-A8C5-ECC9F3942E4B}">
                <a14:imgProps xmlns:a14="http://schemas.microsoft.com/office/drawing/2010/main">
                  <a14:imgLayer r:embed="rId3">
                    <a14:imgEffect>
                      <a14:colorTemperature colorTemp="4613"/>
                    </a14:imgEffect>
                    <a14:imgEffect>
                      <a14:saturation sat="47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B0401A3E-053F-D3B3-6F8E-8182F201647A}"/>
              </a:ext>
            </a:extLst>
          </p:cNvPr>
          <p:cNvSpPr>
            <a:spLocks noGrp="1"/>
          </p:cNvSpPr>
          <p:nvPr>
            <p:ph type="ctrTitle"/>
          </p:nvPr>
        </p:nvSpPr>
        <p:spPr>
          <a:xfrm>
            <a:off x="2627086" y="2583543"/>
            <a:ext cx="6937828" cy="2026574"/>
          </a:xfrm>
          <a:solidFill>
            <a:schemeClr val="tx1">
              <a:lumMod val="85000"/>
              <a:lumOff val="15000"/>
              <a:alpha val="50000"/>
            </a:schemeClr>
          </a:solidFill>
          <a:effectLst>
            <a:outerShdw blurRad="88900" dist="63500" dir="5400000" sx="101000" sy="101000" algn="t" rotWithShape="0">
              <a:prstClr val="black">
                <a:alpha val="44000"/>
              </a:prstClr>
            </a:outerShdw>
          </a:effectLst>
        </p:spPr>
        <p:txBody>
          <a:bodyPr tIns="182880" bIns="365760">
            <a:normAutofit/>
          </a:bodyPr>
          <a:lstStyle/>
          <a:p>
            <a:r>
              <a:rPr lang="en-US" sz="3200" spc="300" dirty="0">
                <a:solidFill>
                  <a:schemeClr val="bg1">
                    <a:lumMod val="85000"/>
                  </a:schemeClr>
                </a:solidFill>
                <a:latin typeface="Arial Nova Light" panose="020B0304020202020204" pitchFamily="34" charset="0"/>
                <a:cs typeface="Courier New" panose="02070309020205020404" pitchFamily="49" charset="0"/>
              </a:rPr>
              <a:t>K-MEANS</a:t>
            </a:r>
            <a:br>
              <a:rPr lang="en-US" sz="3600" dirty="0">
                <a:solidFill>
                  <a:schemeClr val="bg1">
                    <a:lumMod val="85000"/>
                  </a:schemeClr>
                </a:solidFill>
                <a:latin typeface="Arial Nova Light" panose="020B0304020202020204" pitchFamily="34" charset="0"/>
                <a:cs typeface="Courier New" panose="02070309020205020404" pitchFamily="49" charset="0"/>
              </a:rPr>
            </a:br>
            <a:r>
              <a:rPr lang="en-US" i="1" spc="0" dirty="0">
                <a:latin typeface="Garamond" panose="02020404030301010803" pitchFamily="18" charset="0"/>
                <a:cs typeface="Courier New" panose="02070309020205020404" pitchFamily="49" charset="0"/>
              </a:rPr>
              <a:t>&amp;</a:t>
            </a:r>
            <a:r>
              <a:rPr lang="en-US" spc="0" dirty="0">
                <a:latin typeface="Arial Nova Light" panose="020B0304020202020204" pitchFamily="34" charset="0"/>
                <a:cs typeface="Courier New" panose="02070309020205020404" pitchFamily="49" charset="0"/>
              </a:rPr>
              <a:t> FRIENDS</a:t>
            </a:r>
            <a:endParaRPr lang="en-US" sz="2400" spc="0" dirty="0">
              <a:latin typeface="Arial Nova Light" panose="020B0304020202020204" pitchFamily="34" charset="0"/>
              <a:cs typeface="Courier New" panose="02070309020205020404" pitchFamily="49" charset="0"/>
            </a:endParaRPr>
          </a:p>
        </p:txBody>
      </p:sp>
      <p:sp>
        <p:nvSpPr>
          <p:cNvPr id="3" name="Subtitle 2">
            <a:extLst>
              <a:ext uri="{FF2B5EF4-FFF2-40B4-BE49-F238E27FC236}">
                <a16:creationId xmlns:a16="http://schemas.microsoft.com/office/drawing/2014/main" id="{A4259455-96EA-653F-48FC-21F9B6D34102}"/>
              </a:ext>
            </a:extLst>
          </p:cNvPr>
          <p:cNvSpPr>
            <a:spLocks noGrp="1"/>
          </p:cNvSpPr>
          <p:nvPr>
            <p:ph type="subTitle" idx="1"/>
          </p:nvPr>
        </p:nvSpPr>
        <p:spPr>
          <a:xfrm>
            <a:off x="1524000" y="4702192"/>
            <a:ext cx="9144000" cy="377808"/>
          </a:xfrm>
          <a:noFill/>
          <a:effectLst/>
        </p:spPr>
        <p:txBody>
          <a:bodyPr>
            <a:normAutofit/>
          </a:bodyPr>
          <a:lstStyle/>
          <a:p>
            <a:pPr>
              <a:lnSpc>
                <a:spcPct val="100000"/>
              </a:lnSpc>
              <a:spcBef>
                <a:spcPts val="0"/>
              </a:spcBef>
            </a:pPr>
            <a:r>
              <a:rPr lang="en-US" sz="1400" spc="300" dirty="0">
                <a:solidFill>
                  <a:schemeClr val="bg1">
                    <a:lumMod val="75000"/>
                  </a:schemeClr>
                </a:solidFill>
              </a:rPr>
              <a:t>EXPLORING CLUSTERING WITH PHOTOGRAPHS</a:t>
            </a:r>
          </a:p>
        </p:txBody>
      </p:sp>
      <p:sp>
        <p:nvSpPr>
          <p:cNvPr id="4" name="Subtitle 2">
            <a:extLst>
              <a:ext uri="{FF2B5EF4-FFF2-40B4-BE49-F238E27FC236}">
                <a16:creationId xmlns:a16="http://schemas.microsoft.com/office/drawing/2014/main" id="{F94467FA-86A1-EBF5-1E20-B63502769C7C}"/>
              </a:ext>
            </a:extLst>
          </p:cNvPr>
          <p:cNvSpPr txBox="1">
            <a:spLocks/>
          </p:cNvSpPr>
          <p:nvPr/>
        </p:nvSpPr>
        <p:spPr>
          <a:xfrm>
            <a:off x="1524000" y="5779775"/>
            <a:ext cx="9144000" cy="377808"/>
          </a:xfrm>
          <a:prstGeom prst="rect">
            <a:avLst/>
          </a:prstGeom>
          <a:noFill/>
          <a:effectLst/>
        </p:spPr>
        <p:txBody>
          <a:bodyPr vert="horz" lIns="91440" tIns="45720" rIns="91440" bIns="45720" rtlCol="0">
            <a:normAutofit/>
          </a:bodyPr>
          <a:lstStyle>
            <a:lvl1pPr marL="0" indent="0" algn="ctr" defTabSz="914400" rtl="0" eaLnBrk="1" latinLnBrk="0" hangingPunct="1">
              <a:lnSpc>
                <a:spcPct val="150000"/>
              </a:lnSpc>
              <a:spcBef>
                <a:spcPts val="10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457200" indent="0" algn="ctr" defTabSz="914400" rtl="0" eaLnBrk="1" latinLnBrk="0" hangingPunct="1">
              <a:lnSpc>
                <a:spcPct val="150000"/>
              </a:lnSpc>
              <a:spcBef>
                <a:spcPts val="500"/>
              </a:spcBef>
              <a:buFont typeface="Arial" panose="020B0604020202020204" pitchFamily="34" charset="0"/>
              <a:buNone/>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914400" indent="0" algn="ctr" defTabSz="914400" rtl="0" eaLnBrk="1" latinLnBrk="0" hangingPunct="1">
              <a:lnSpc>
                <a:spcPct val="150000"/>
              </a:lnSpc>
              <a:spcBef>
                <a:spcPts val="500"/>
              </a:spcBef>
              <a:buFont typeface="Arial" panose="020B0604020202020204" pitchFamily="34" charset="0"/>
              <a:buNone/>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3716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1828800" indent="0" algn="ctr" defTabSz="914400" rtl="0" eaLnBrk="1" latinLnBrk="0" hangingPunct="1">
              <a:lnSpc>
                <a:spcPct val="150000"/>
              </a:lnSpc>
              <a:spcBef>
                <a:spcPts val="500"/>
              </a:spcBef>
              <a:buFont typeface="Arial" panose="020B0604020202020204" pitchFamily="34" charset="0"/>
              <a:buNone/>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200" spc="300" dirty="0" err="1">
                <a:solidFill>
                  <a:schemeClr val="accent4">
                    <a:lumMod val="60000"/>
                    <a:lumOff val="40000"/>
                  </a:schemeClr>
                </a:solidFill>
                <a:effectLst>
                  <a:outerShdw blurRad="38100" dist="38100" dir="2700000" algn="tl">
                    <a:srgbClr val="000000">
                      <a:alpha val="43137"/>
                    </a:srgbClr>
                  </a:outerShdw>
                </a:effectLst>
              </a:rPr>
              <a:t>shaurya</a:t>
            </a:r>
            <a:r>
              <a:rPr lang="en-US" sz="1200" spc="300" dirty="0">
                <a:solidFill>
                  <a:schemeClr val="accent4">
                    <a:lumMod val="60000"/>
                    <a:lumOff val="40000"/>
                  </a:schemeClr>
                </a:solidFill>
                <a:effectLst>
                  <a:outerShdw blurRad="38100" dist="38100" dir="2700000" algn="tl">
                    <a:srgbClr val="000000">
                      <a:alpha val="43137"/>
                    </a:srgbClr>
                  </a:outerShdw>
                </a:effectLst>
              </a:rPr>
              <a:t> </a:t>
            </a:r>
            <a:r>
              <a:rPr lang="en-US" sz="1200" spc="300" dirty="0" err="1">
                <a:solidFill>
                  <a:schemeClr val="accent4">
                    <a:lumMod val="60000"/>
                    <a:lumOff val="40000"/>
                  </a:schemeClr>
                </a:solidFill>
                <a:effectLst>
                  <a:outerShdw blurRad="38100" dist="38100" dir="2700000" algn="tl">
                    <a:srgbClr val="000000">
                      <a:alpha val="43137"/>
                    </a:srgbClr>
                  </a:outerShdw>
                </a:effectLst>
              </a:rPr>
              <a:t>agarwal</a:t>
            </a:r>
            <a:endParaRPr lang="en-US" sz="1200" spc="300" dirty="0">
              <a:solidFill>
                <a:schemeClr val="accent4">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947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239B9-C108-C475-764B-4111C8752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ECB6FA-5E1A-A148-50AD-143B677B6BAF}"/>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2860E7AF-8B49-383C-C118-5AC927AB6EC1}"/>
              </a:ext>
            </a:extLst>
          </p:cNvPr>
          <p:cNvSpPr>
            <a:spLocks noGrp="1"/>
          </p:cNvSpPr>
          <p:nvPr>
            <p:ph idx="1"/>
          </p:nvPr>
        </p:nvSpPr>
        <p:spPr/>
        <p:txBody>
          <a:bodyPr/>
          <a:lstStyle/>
          <a:p>
            <a:r>
              <a:rPr lang="en-US" dirty="0"/>
              <a:t>one, or two or a few but no more</a:t>
            </a:r>
          </a:p>
        </p:txBody>
      </p:sp>
    </p:spTree>
    <p:extLst>
      <p:ext uri="{BB962C8B-B14F-4D97-AF65-F5344CB8AC3E}">
        <p14:creationId xmlns:p14="http://schemas.microsoft.com/office/powerpoint/2010/main" val="18009184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74BD1-8FD4-A066-4277-E54055156F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D84032-C24B-D055-1EB7-5A56E23285C2}"/>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10757FC2-5F0A-9D18-AB4B-EFC09383B786}"/>
              </a:ext>
            </a:extLst>
          </p:cNvPr>
          <p:cNvSpPr>
            <a:spLocks noGrp="1"/>
          </p:cNvSpPr>
          <p:nvPr>
            <p:ph idx="1"/>
          </p:nvPr>
        </p:nvSpPr>
        <p:spPr/>
        <p:txBody>
          <a:bodyPr/>
          <a:lstStyle/>
          <a:p>
            <a:pPr marL="0" indent="0">
              <a:buNone/>
            </a:pPr>
            <a:r>
              <a:rPr lang="en-US" dirty="0"/>
              <a:t>for each scene, </a:t>
            </a:r>
          </a:p>
          <a:p>
            <a:pPr marL="0" indent="0">
              <a:buNone/>
            </a:pPr>
            <a:r>
              <a:rPr lang="en-US" dirty="0"/>
              <a:t>the director has ascribed meaning to these colors </a:t>
            </a:r>
          </a:p>
          <a:p>
            <a:pPr marL="0" indent="0">
              <a:buNone/>
            </a:pPr>
            <a:r>
              <a:rPr lang="en-US" dirty="0"/>
              <a:t>and is using them to tell a story</a:t>
            </a:r>
          </a:p>
        </p:txBody>
      </p:sp>
    </p:spTree>
    <p:extLst>
      <p:ext uri="{BB962C8B-B14F-4D97-AF65-F5344CB8AC3E}">
        <p14:creationId xmlns:p14="http://schemas.microsoft.com/office/powerpoint/2010/main" val="21453320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A3E5B-0B96-B124-A784-307B74BBDD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98C9F-2E2A-EADC-C78D-A42C447FB730}"/>
              </a:ext>
            </a:extLst>
          </p:cNvPr>
          <p:cNvSpPr>
            <a:spLocks noGrp="1"/>
          </p:cNvSpPr>
          <p:nvPr>
            <p:ph type="title"/>
          </p:nvPr>
        </p:nvSpPr>
        <p:spPr/>
        <p:txBody>
          <a:bodyPr/>
          <a:lstStyle/>
          <a:p>
            <a:r>
              <a:rPr lang="en-US" dirty="0"/>
              <a:t>first principles - colors</a:t>
            </a:r>
          </a:p>
        </p:txBody>
      </p:sp>
      <p:sp>
        <p:nvSpPr>
          <p:cNvPr id="3" name="Content Placeholder 2">
            <a:extLst>
              <a:ext uri="{FF2B5EF4-FFF2-40B4-BE49-F238E27FC236}">
                <a16:creationId xmlns:a16="http://schemas.microsoft.com/office/drawing/2014/main" id="{631AA727-4C39-68F3-6293-1A9D791688A7}"/>
              </a:ext>
            </a:extLst>
          </p:cNvPr>
          <p:cNvSpPr>
            <a:spLocks noGrp="1"/>
          </p:cNvSpPr>
          <p:nvPr>
            <p:ph idx="1"/>
          </p:nvPr>
        </p:nvSpPr>
        <p:spPr/>
        <p:txBody>
          <a:bodyPr/>
          <a:lstStyle/>
          <a:p>
            <a:pPr marL="0" indent="0">
              <a:buNone/>
            </a:pPr>
            <a:r>
              <a:rPr lang="en-US" dirty="0"/>
              <a:t>so, play as much as you like,</a:t>
            </a:r>
          </a:p>
          <a:p>
            <a:pPr marL="0" indent="0">
              <a:buNone/>
            </a:pPr>
            <a:r>
              <a:rPr lang="en-US" dirty="0"/>
              <a:t>as long as these colors are (approximately) constant</a:t>
            </a:r>
          </a:p>
        </p:txBody>
      </p:sp>
    </p:spTree>
    <p:extLst>
      <p:ext uri="{BB962C8B-B14F-4D97-AF65-F5344CB8AC3E}">
        <p14:creationId xmlns:p14="http://schemas.microsoft.com/office/powerpoint/2010/main" val="40407887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1FEDA-09D1-1FDA-816A-454BC507A92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075399A6-D618-E64C-1D14-05F1B4772136}"/>
              </a:ext>
            </a:extLst>
          </p:cNvPr>
          <p:cNvSpPr>
            <a:spLocks noGrp="1"/>
          </p:cNvSpPr>
          <p:nvPr>
            <p:ph idx="1"/>
          </p:nvPr>
        </p:nvSpPr>
        <p:spPr/>
        <p:txBody>
          <a:bodyPr/>
          <a:lstStyle/>
          <a:p>
            <a:r>
              <a:rPr lang="en-US" dirty="0"/>
              <a:t>there’s a lot of prep</a:t>
            </a:r>
          </a:p>
          <a:p>
            <a:r>
              <a:rPr lang="en-US" dirty="0"/>
              <a:t>you select a color palette for each scene</a:t>
            </a:r>
          </a:p>
        </p:txBody>
      </p:sp>
    </p:spTree>
    <p:extLst>
      <p:ext uri="{BB962C8B-B14F-4D97-AF65-F5344CB8AC3E}">
        <p14:creationId xmlns:p14="http://schemas.microsoft.com/office/powerpoint/2010/main" val="5445103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FB647-F74C-4CFD-9984-C921B54DEE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72A92-5D5F-54E1-EE81-71AFEA514BE8}"/>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C49C03A5-FCFE-12A0-A489-CA5A9680BB4F}"/>
              </a:ext>
            </a:extLst>
          </p:cNvPr>
          <p:cNvSpPr>
            <a:spLocks noGrp="1"/>
          </p:cNvSpPr>
          <p:nvPr>
            <p:ph idx="1"/>
          </p:nvPr>
        </p:nvSpPr>
        <p:spPr/>
        <p:txBody>
          <a:bodyPr/>
          <a:lstStyle/>
          <a:p>
            <a:pPr marL="0" indent="0">
              <a:buNone/>
            </a:pPr>
            <a:r>
              <a:rPr lang="en-US" dirty="0"/>
              <a:t>there are expensive cameras and studio setup that offer great control over the process</a:t>
            </a:r>
          </a:p>
        </p:txBody>
      </p:sp>
    </p:spTree>
    <p:extLst>
      <p:ext uri="{BB962C8B-B14F-4D97-AF65-F5344CB8AC3E}">
        <p14:creationId xmlns:p14="http://schemas.microsoft.com/office/powerpoint/2010/main" val="3932173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BBBD4C-1D8A-AD22-5193-5773344AD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C9BBB7-9599-CE1E-41BE-791057D8EBEB}"/>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0571FCE-1A6E-24C4-EEA7-805A30668C75}"/>
              </a:ext>
            </a:extLst>
          </p:cNvPr>
          <p:cNvSpPr>
            <a:spLocks noGrp="1"/>
          </p:cNvSpPr>
          <p:nvPr>
            <p:ph idx="1"/>
          </p:nvPr>
        </p:nvSpPr>
        <p:spPr/>
        <p:txBody>
          <a:bodyPr/>
          <a:lstStyle/>
          <a:p>
            <a:pPr marL="0" indent="0">
              <a:buNone/>
            </a:pPr>
            <a:r>
              <a:rPr lang="en-US" dirty="0"/>
              <a:t>a typical day may cost 10s of lakhs of rupees for camera and lighting</a:t>
            </a:r>
          </a:p>
        </p:txBody>
      </p:sp>
    </p:spTree>
    <p:extLst>
      <p:ext uri="{BB962C8B-B14F-4D97-AF65-F5344CB8AC3E}">
        <p14:creationId xmlns:p14="http://schemas.microsoft.com/office/powerpoint/2010/main" val="14355557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8B752-866C-DD9F-05DE-D9EB459AC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95C86F-D557-7806-91CF-EB0F9787D804}"/>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7B0F40B-A95F-FD7D-28E8-998489397C13}"/>
              </a:ext>
            </a:extLst>
          </p:cNvPr>
          <p:cNvSpPr>
            <a:spLocks noGrp="1"/>
          </p:cNvSpPr>
          <p:nvPr>
            <p:ph idx="1"/>
          </p:nvPr>
        </p:nvSpPr>
        <p:spPr/>
        <p:txBody>
          <a:bodyPr/>
          <a:lstStyle/>
          <a:p>
            <a:pPr marL="0" indent="0">
              <a:buNone/>
            </a:pPr>
            <a:r>
              <a:rPr lang="en-US" dirty="0"/>
              <a:t>for a 10 day shoot, interior and exterior</a:t>
            </a:r>
          </a:p>
        </p:txBody>
      </p:sp>
    </p:spTree>
    <p:extLst>
      <p:ext uri="{BB962C8B-B14F-4D97-AF65-F5344CB8AC3E}">
        <p14:creationId xmlns:p14="http://schemas.microsoft.com/office/powerpoint/2010/main" val="14177603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23350-BC82-86B9-8EE5-C9B4D5AD44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0ABFA2-19DF-7C07-7325-7F703625554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71DC4737-1CD9-E3FA-87D5-803E039CB9D3}"/>
              </a:ext>
            </a:extLst>
          </p:cNvPr>
          <p:cNvSpPr>
            <a:spLocks noGrp="1"/>
          </p:cNvSpPr>
          <p:nvPr>
            <p:ph idx="1"/>
          </p:nvPr>
        </p:nvSpPr>
        <p:spPr/>
        <p:txBody>
          <a:bodyPr/>
          <a:lstStyle/>
          <a:p>
            <a:pPr marL="0" indent="0">
              <a:buNone/>
            </a:pPr>
            <a:r>
              <a:rPr lang="en-US" dirty="0"/>
              <a:t>we had </a:t>
            </a:r>
            <a:r>
              <a:rPr lang="en-US" dirty="0">
                <a:solidFill>
                  <a:schemeClr val="bg1"/>
                </a:solidFill>
              </a:rPr>
              <a:t>30K</a:t>
            </a:r>
            <a:r>
              <a:rPr lang="en-US" dirty="0"/>
              <a:t> total</a:t>
            </a:r>
          </a:p>
        </p:txBody>
      </p:sp>
    </p:spTree>
    <p:extLst>
      <p:ext uri="{BB962C8B-B14F-4D97-AF65-F5344CB8AC3E}">
        <p14:creationId xmlns:p14="http://schemas.microsoft.com/office/powerpoint/2010/main" val="37079209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9702D0-6236-7436-CD7B-C85BC6CBFC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EBAC50-D7FA-65C7-0FA3-73DE8ABCE766}"/>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52A931A2-42A3-E329-B4A2-4939A114B96A}"/>
              </a:ext>
            </a:extLst>
          </p:cNvPr>
          <p:cNvSpPr>
            <a:spLocks noGrp="1"/>
          </p:cNvSpPr>
          <p:nvPr>
            <p:ph idx="1"/>
          </p:nvPr>
        </p:nvSpPr>
        <p:spPr/>
        <p:txBody>
          <a:bodyPr/>
          <a:lstStyle/>
          <a:p>
            <a:pPr marL="0" indent="0">
              <a:buNone/>
            </a:pPr>
            <a:r>
              <a:rPr lang="en-US" dirty="0"/>
              <a:t>so </a:t>
            </a:r>
            <a:r>
              <a:rPr lang="en-US" dirty="0" err="1"/>
              <a:t>i</a:t>
            </a:r>
            <a:r>
              <a:rPr lang="en-US" dirty="0"/>
              <a:t> had to leverage my technical knowhow to identify key colors, </a:t>
            </a:r>
          </a:p>
          <a:p>
            <a:pPr marL="0" indent="0">
              <a:buNone/>
            </a:pPr>
            <a:r>
              <a:rPr lang="en-US" dirty="0"/>
              <a:t>tell a story around them</a:t>
            </a:r>
          </a:p>
        </p:txBody>
      </p:sp>
    </p:spTree>
    <p:extLst>
      <p:ext uri="{BB962C8B-B14F-4D97-AF65-F5344CB8AC3E}">
        <p14:creationId xmlns:p14="http://schemas.microsoft.com/office/powerpoint/2010/main" val="11751357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9B9A8-E594-A71C-9612-ACDDAAD291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98CCC3-1943-24EC-D2E2-16C125139D81}"/>
              </a:ext>
            </a:extLst>
          </p:cNvPr>
          <p:cNvSpPr>
            <a:spLocks noGrp="1"/>
          </p:cNvSpPr>
          <p:nvPr>
            <p:ph type="title"/>
          </p:nvPr>
        </p:nvSpPr>
        <p:spPr/>
        <p:txBody>
          <a:bodyPr/>
          <a:lstStyle/>
          <a:p>
            <a:r>
              <a:rPr lang="en-US" dirty="0"/>
              <a:t>pre-production</a:t>
            </a:r>
          </a:p>
        </p:txBody>
      </p:sp>
      <p:sp>
        <p:nvSpPr>
          <p:cNvPr id="3" name="Content Placeholder 2">
            <a:extLst>
              <a:ext uri="{FF2B5EF4-FFF2-40B4-BE49-F238E27FC236}">
                <a16:creationId xmlns:a16="http://schemas.microsoft.com/office/drawing/2014/main" id="{9A8C0733-68AE-E790-1D86-C2B3A973E0D9}"/>
              </a:ext>
            </a:extLst>
          </p:cNvPr>
          <p:cNvSpPr>
            <a:spLocks noGrp="1"/>
          </p:cNvSpPr>
          <p:nvPr>
            <p:ph idx="1"/>
          </p:nvPr>
        </p:nvSpPr>
        <p:spPr/>
        <p:txBody>
          <a:bodyPr/>
          <a:lstStyle/>
          <a:p>
            <a:pPr marL="0" indent="0">
              <a:buNone/>
            </a:pPr>
            <a:r>
              <a:rPr lang="en-US" dirty="0"/>
              <a:t>or lose my limbs*  </a:t>
            </a:r>
          </a:p>
        </p:txBody>
      </p:sp>
      <p:sp>
        <p:nvSpPr>
          <p:cNvPr id="4" name="Content Placeholder 2">
            <a:extLst>
              <a:ext uri="{FF2B5EF4-FFF2-40B4-BE49-F238E27FC236}">
                <a16:creationId xmlns:a16="http://schemas.microsoft.com/office/drawing/2014/main" id="{BDACF4E4-2349-8B17-203E-7D50EDC6CCA3}"/>
              </a:ext>
            </a:extLst>
          </p:cNvPr>
          <p:cNvSpPr txBox="1">
            <a:spLocks/>
          </p:cNvSpPr>
          <p:nvPr/>
        </p:nvSpPr>
        <p:spPr>
          <a:xfrm>
            <a:off x="838200" y="5493656"/>
            <a:ext cx="10515600" cy="614363"/>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200" dirty="0"/>
              <a:t>* we had a great director and a very dedicated team</a:t>
            </a:r>
          </a:p>
        </p:txBody>
      </p:sp>
    </p:spTree>
    <p:extLst>
      <p:ext uri="{BB962C8B-B14F-4D97-AF65-F5344CB8AC3E}">
        <p14:creationId xmlns:p14="http://schemas.microsoft.com/office/powerpoint/2010/main" val="2799544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2DFBBA-FA18-54C3-2667-D6B1E1008035}"/>
              </a:ext>
            </a:extLst>
          </p:cNvPr>
          <p:cNvPicPr>
            <a:picLocks noChangeAspect="1"/>
          </p:cNvPicPr>
          <p:nvPr/>
        </p:nvPicPr>
        <p:blipFill>
          <a:blip r:embed="rId2">
            <a:alphaModFix amt="4000"/>
            <a:extLst>
              <a:ext uri="{BEBA8EAE-BF5A-486C-A8C5-ECC9F3942E4B}">
                <a14:imgProps xmlns:a14="http://schemas.microsoft.com/office/drawing/2010/main">
                  <a14:imgLayer r:embed="rId3">
                    <a14:imgEffect>
                      <a14:colorTemperature colorTemp="3313"/>
                    </a14:imgEffect>
                    <a14:imgEffect>
                      <a14:saturation sat="94000"/>
                    </a14:imgEffect>
                  </a14:imgLayer>
                </a14:imgProps>
              </a:ext>
              <a:ext uri="{28A0092B-C50C-407E-A947-70E740481C1C}">
                <a14:useLocalDpi xmlns:a14="http://schemas.microsoft.com/office/drawing/2010/main" val="0"/>
              </a:ext>
            </a:extLst>
          </a:blip>
          <a:srcRect t="790" b="790"/>
          <a:stretch/>
        </p:blipFill>
        <p:spPr>
          <a:xfrm>
            <a:off x="10" y="641"/>
            <a:ext cx="12191980" cy="6856718"/>
          </a:xfrm>
          <a:prstGeom prst="rect">
            <a:avLst/>
          </a:prstGeom>
        </p:spPr>
      </p:pic>
      <p:sp>
        <p:nvSpPr>
          <p:cNvPr id="2" name="Title 1">
            <a:extLst>
              <a:ext uri="{FF2B5EF4-FFF2-40B4-BE49-F238E27FC236}">
                <a16:creationId xmlns:a16="http://schemas.microsoft.com/office/drawing/2014/main" id="{7463EC99-524C-A32D-03FE-FD6F257539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5DD4162-8140-A84E-7D3E-3410D7656D52}"/>
              </a:ext>
            </a:extLst>
          </p:cNvPr>
          <p:cNvSpPr>
            <a:spLocks noGrp="1"/>
          </p:cNvSpPr>
          <p:nvPr>
            <p:ph idx="1"/>
          </p:nvPr>
        </p:nvSpPr>
        <p:spPr/>
        <p:txBody>
          <a:bodyPr/>
          <a:lstStyle/>
          <a:p>
            <a:r>
              <a:rPr lang="en-US" dirty="0"/>
              <a:t>me motivate you</a:t>
            </a:r>
          </a:p>
          <a:p>
            <a:r>
              <a:rPr lang="en-US" dirty="0"/>
              <a:t>me movie you</a:t>
            </a:r>
          </a:p>
          <a:p>
            <a:r>
              <a:rPr lang="en-US" dirty="0"/>
              <a:t>me math you</a:t>
            </a:r>
          </a:p>
          <a:p>
            <a:r>
              <a:rPr lang="en-US" dirty="0"/>
              <a:t>me method you</a:t>
            </a:r>
          </a:p>
          <a:p>
            <a:r>
              <a:rPr lang="en-US" dirty="0"/>
              <a:t>you more me</a:t>
            </a:r>
          </a:p>
          <a:p>
            <a:endParaRPr lang="en-US" dirty="0"/>
          </a:p>
        </p:txBody>
      </p:sp>
    </p:spTree>
    <p:extLst>
      <p:ext uri="{BB962C8B-B14F-4D97-AF65-F5344CB8AC3E}">
        <p14:creationId xmlns:p14="http://schemas.microsoft.com/office/powerpoint/2010/main" val="15416982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C4007-296E-5ABA-B37C-C849CE529038}"/>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E5428750-D04D-18B4-017C-C641C73D386F}"/>
              </a:ext>
            </a:extLst>
          </p:cNvPr>
          <p:cNvSpPr>
            <a:spLocks noGrp="1"/>
          </p:cNvSpPr>
          <p:nvPr>
            <p:ph idx="1"/>
          </p:nvPr>
        </p:nvSpPr>
        <p:spPr/>
        <p:txBody>
          <a:bodyPr/>
          <a:lstStyle/>
          <a:p>
            <a:pPr marL="0" indent="0">
              <a:buNone/>
            </a:pPr>
            <a:r>
              <a:rPr lang="en-US" dirty="0"/>
              <a:t>built this ages ago using </a:t>
            </a:r>
            <a:r>
              <a:rPr lang="en-US" dirty="0" err="1"/>
              <a:t>javascript</a:t>
            </a:r>
            <a:endParaRPr lang="en-US" dirty="0"/>
          </a:p>
        </p:txBody>
      </p:sp>
    </p:spTree>
    <p:extLst>
      <p:ext uri="{BB962C8B-B14F-4D97-AF65-F5344CB8AC3E}">
        <p14:creationId xmlns:p14="http://schemas.microsoft.com/office/powerpoint/2010/main" val="5948473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598DC-36C0-6A82-1A13-4C9598B2E4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2470FB-8935-8E65-0B4F-FDC81B05715C}"/>
              </a:ext>
            </a:extLst>
          </p:cNvPr>
          <p:cNvSpPr>
            <a:spLocks noGrp="1"/>
          </p:cNvSpPr>
          <p:nvPr>
            <p:ph type="title"/>
          </p:nvPr>
        </p:nvSpPr>
        <p:spPr/>
        <p:txBody>
          <a:bodyPr/>
          <a:lstStyle/>
          <a:p>
            <a:r>
              <a:rPr lang="en-US" dirty="0"/>
              <a:t>enter Kandinsky</a:t>
            </a:r>
          </a:p>
        </p:txBody>
      </p:sp>
      <p:sp>
        <p:nvSpPr>
          <p:cNvPr id="3" name="Content Placeholder 2">
            <a:extLst>
              <a:ext uri="{FF2B5EF4-FFF2-40B4-BE49-F238E27FC236}">
                <a16:creationId xmlns:a16="http://schemas.microsoft.com/office/drawing/2014/main" id="{3F4CBE02-D1C6-A216-815A-24B2606C1981}"/>
              </a:ext>
            </a:extLst>
          </p:cNvPr>
          <p:cNvSpPr>
            <a:spLocks noGrp="1"/>
          </p:cNvSpPr>
          <p:nvPr>
            <p:ph idx="1"/>
          </p:nvPr>
        </p:nvSpPr>
        <p:spPr/>
        <p:txBody>
          <a:bodyPr/>
          <a:lstStyle/>
          <a:p>
            <a:pPr marL="0" indent="0">
              <a:buNone/>
            </a:pPr>
            <a:r>
              <a:rPr lang="en-US" dirty="0"/>
              <a:t>revived in Python</a:t>
            </a:r>
          </a:p>
        </p:txBody>
      </p:sp>
    </p:spTree>
    <p:extLst>
      <p:ext uri="{BB962C8B-B14F-4D97-AF65-F5344CB8AC3E}">
        <p14:creationId xmlns:p14="http://schemas.microsoft.com/office/powerpoint/2010/main" val="20313287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94A2F-E08B-E2CE-1F65-3512F6B9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DC8462-EC32-4610-1278-BB74EFFFE95E}"/>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61A19843-4928-E50A-C1AF-4907B34AC802}"/>
              </a:ext>
            </a:extLst>
          </p:cNvPr>
          <p:cNvSpPr>
            <a:spLocks noGrp="1"/>
          </p:cNvSpPr>
          <p:nvPr>
            <p:ph idx="1"/>
          </p:nvPr>
        </p:nvSpPr>
        <p:spPr/>
        <p:txBody>
          <a:bodyPr/>
          <a:lstStyle/>
          <a:p>
            <a:pPr marL="0" indent="0">
              <a:buNone/>
            </a:pPr>
            <a:r>
              <a:rPr lang="en-US" dirty="0"/>
              <a:t>light is wavelengths</a:t>
            </a:r>
          </a:p>
        </p:txBody>
      </p:sp>
    </p:spTree>
    <p:extLst>
      <p:ext uri="{BB962C8B-B14F-4D97-AF65-F5344CB8AC3E}">
        <p14:creationId xmlns:p14="http://schemas.microsoft.com/office/powerpoint/2010/main" val="32742172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AE1B26-516B-A012-D7F4-FACE23598B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87689B-EB73-C976-B21E-7DFDB9B0A0D8}"/>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80801BCF-C950-C69D-F11A-4AC6033888E7}"/>
              </a:ext>
            </a:extLst>
          </p:cNvPr>
          <p:cNvSpPr>
            <a:spLocks noGrp="1"/>
          </p:cNvSpPr>
          <p:nvPr>
            <p:ph idx="1"/>
          </p:nvPr>
        </p:nvSpPr>
        <p:spPr/>
        <p:txBody>
          <a:bodyPr/>
          <a:lstStyle/>
          <a:p>
            <a:pPr marL="0" indent="0">
              <a:buNone/>
            </a:pPr>
            <a:r>
              <a:rPr lang="en-US" dirty="0"/>
              <a:t>eyes respond to light</a:t>
            </a:r>
          </a:p>
        </p:txBody>
      </p:sp>
    </p:spTree>
    <p:extLst>
      <p:ext uri="{BB962C8B-B14F-4D97-AF65-F5344CB8AC3E}">
        <p14:creationId xmlns:p14="http://schemas.microsoft.com/office/powerpoint/2010/main" val="31570577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D5B7F-9149-67E1-C02A-254C9BF250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30235-2B92-E6A2-0C68-3B802EDDF976}"/>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A53A7927-D142-605B-8B1B-453004099FD4}"/>
              </a:ext>
            </a:extLst>
          </p:cNvPr>
          <p:cNvSpPr>
            <a:spLocks noGrp="1"/>
          </p:cNvSpPr>
          <p:nvPr>
            <p:ph idx="1"/>
          </p:nvPr>
        </p:nvSpPr>
        <p:spPr/>
        <p:txBody>
          <a:bodyPr/>
          <a:lstStyle/>
          <a:p>
            <a:pPr marL="0" indent="0">
              <a:buNone/>
            </a:pPr>
            <a:r>
              <a:rPr lang="en-US" dirty="0"/>
              <a:t>and to colors: </a:t>
            </a: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p:txBody>
      </p:sp>
    </p:spTree>
    <p:extLst>
      <p:ext uri="{BB962C8B-B14F-4D97-AF65-F5344CB8AC3E}">
        <p14:creationId xmlns:p14="http://schemas.microsoft.com/office/powerpoint/2010/main" val="27071147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27E7CE-1342-67E8-E87E-BF1D011A8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B80149-5E56-4A73-DA87-A8F268175CE4}"/>
              </a:ext>
            </a:extLst>
          </p:cNvPr>
          <p:cNvSpPr>
            <a:spLocks noGrp="1"/>
          </p:cNvSpPr>
          <p:nvPr>
            <p:ph type="title"/>
          </p:nvPr>
        </p:nvSpPr>
        <p:spPr/>
        <p:txBody>
          <a:bodyPr/>
          <a:lstStyle/>
          <a:p>
            <a:r>
              <a:rPr lang="en-US" dirty="0"/>
              <a:t>key insight</a:t>
            </a:r>
          </a:p>
        </p:txBody>
      </p:sp>
      <p:sp>
        <p:nvSpPr>
          <p:cNvPr id="3" name="Content Placeholder 2">
            <a:extLst>
              <a:ext uri="{FF2B5EF4-FFF2-40B4-BE49-F238E27FC236}">
                <a16:creationId xmlns:a16="http://schemas.microsoft.com/office/drawing/2014/main" id="{0789C2E0-7BE4-C01E-A3A7-A25F0F7CEADF}"/>
              </a:ext>
            </a:extLst>
          </p:cNvPr>
          <p:cNvSpPr>
            <a:spLocks noGrp="1"/>
          </p:cNvSpPr>
          <p:nvPr>
            <p:ph idx="1"/>
          </p:nvPr>
        </p:nvSpPr>
        <p:spPr/>
        <p:txBody>
          <a:bodyPr/>
          <a:lstStyle/>
          <a:p>
            <a:pPr marL="0" indent="0">
              <a:buNone/>
            </a:pPr>
            <a:r>
              <a:rPr lang="en-US" dirty="0"/>
              <a:t>film and camera sensors do too, but differently</a:t>
            </a:r>
            <a:endParaRPr lang="en-US" dirty="0">
              <a:solidFill>
                <a:srgbClr val="0070C0"/>
              </a:solidFill>
            </a:endParaRPr>
          </a:p>
        </p:txBody>
      </p:sp>
    </p:spTree>
    <p:extLst>
      <p:ext uri="{BB962C8B-B14F-4D97-AF65-F5344CB8AC3E}">
        <p14:creationId xmlns:p14="http://schemas.microsoft.com/office/powerpoint/2010/main" val="38410748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C7DE-D5B3-8558-99D8-F6ED33E0905A}"/>
              </a:ext>
            </a:extLst>
          </p:cNvPr>
          <p:cNvSpPr>
            <a:spLocks noGrp="1"/>
          </p:cNvSpPr>
          <p:nvPr>
            <p:ph type="title"/>
          </p:nvPr>
        </p:nvSpPr>
        <p:spPr/>
        <p:txBody>
          <a:bodyPr/>
          <a:lstStyle/>
          <a:p>
            <a:r>
              <a:rPr lang="en-US" dirty="0"/>
              <a:t>CIE XYZ 1931</a:t>
            </a:r>
          </a:p>
        </p:txBody>
      </p:sp>
      <p:sp>
        <p:nvSpPr>
          <p:cNvPr id="3" name="Content Placeholder 2">
            <a:extLst>
              <a:ext uri="{FF2B5EF4-FFF2-40B4-BE49-F238E27FC236}">
                <a16:creationId xmlns:a16="http://schemas.microsoft.com/office/drawing/2014/main" id="{7467B7D1-6351-80BC-5A36-52C8DE2A3A43}"/>
              </a:ext>
            </a:extLst>
          </p:cNvPr>
          <p:cNvSpPr>
            <a:spLocks noGrp="1"/>
          </p:cNvSpPr>
          <p:nvPr>
            <p:ph idx="1"/>
          </p:nvPr>
        </p:nvSpPr>
        <p:spPr/>
        <p:txBody>
          <a:bodyPr/>
          <a:lstStyle/>
          <a:p>
            <a:pPr marL="0" indent="0">
              <a:buNone/>
            </a:pPr>
            <a:r>
              <a:rPr lang="en-US" dirty="0"/>
              <a:t>they devised a standard based on how human eyes respond to various wavelengths</a:t>
            </a:r>
          </a:p>
        </p:txBody>
      </p:sp>
    </p:spTree>
    <p:extLst>
      <p:ext uri="{BB962C8B-B14F-4D97-AF65-F5344CB8AC3E}">
        <p14:creationId xmlns:p14="http://schemas.microsoft.com/office/powerpoint/2010/main" val="39130546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E6469-1E52-716B-C516-3C63C1CA479C}"/>
              </a:ext>
            </a:extLst>
          </p:cNvPr>
          <p:cNvSpPr>
            <a:spLocks noGrp="1"/>
          </p:cNvSpPr>
          <p:nvPr>
            <p:ph type="title"/>
          </p:nvPr>
        </p:nvSpPr>
        <p:spPr/>
        <p:txBody>
          <a:bodyPr/>
          <a:lstStyle/>
          <a:p>
            <a:r>
              <a:rPr lang="en-US" dirty="0"/>
              <a:t>CIE Lab*</a:t>
            </a:r>
          </a:p>
        </p:txBody>
      </p:sp>
      <p:sp>
        <p:nvSpPr>
          <p:cNvPr id="3" name="Content Placeholder 2">
            <a:extLst>
              <a:ext uri="{FF2B5EF4-FFF2-40B4-BE49-F238E27FC236}">
                <a16:creationId xmlns:a16="http://schemas.microsoft.com/office/drawing/2014/main" id="{051E291A-32C2-C95B-3768-D6E3AB6FA655}"/>
              </a:ext>
            </a:extLst>
          </p:cNvPr>
          <p:cNvSpPr>
            <a:spLocks noGrp="1"/>
          </p:cNvSpPr>
          <p:nvPr>
            <p:ph idx="1"/>
          </p:nvPr>
        </p:nvSpPr>
        <p:spPr/>
        <p:txBody>
          <a:bodyPr/>
          <a:lstStyle/>
          <a:p>
            <a:pPr marL="0" indent="0">
              <a:buNone/>
            </a:pPr>
            <a:r>
              <a:rPr lang="en-US" dirty="0"/>
              <a:t>3 dimensional model (we have 3 cones remember) to represent how we see color</a:t>
            </a:r>
          </a:p>
        </p:txBody>
      </p:sp>
    </p:spTree>
    <p:extLst>
      <p:ext uri="{BB962C8B-B14F-4D97-AF65-F5344CB8AC3E}">
        <p14:creationId xmlns:p14="http://schemas.microsoft.com/office/powerpoint/2010/main" val="40971151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838BCD-45DC-7C53-67FA-D4BE8697D8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4CDC99-3FFC-3956-F769-302C6B3CC141}"/>
              </a:ext>
            </a:extLst>
          </p:cNvPr>
          <p:cNvSpPr>
            <a:spLocks noGrp="1"/>
          </p:cNvSpPr>
          <p:nvPr>
            <p:ph type="title"/>
          </p:nvPr>
        </p:nvSpPr>
        <p:spPr/>
        <p:txBody>
          <a:bodyPr/>
          <a:lstStyle/>
          <a:p>
            <a:r>
              <a:rPr lang="en-US" dirty="0"/>
              <a:t>ACES, ARRI, SONY, sRGB, Rec.709, Rec.2020, etc. etc.</a:t>
            </a:r>
          </a:p>
        </p:txBody>
      </p:sp>
      <p:sp>
        <p:nvSpPr>
          <p:cNvPr id="3" name="Content Placeholder 2">
            <a:extLst>
              <a:ext uri="{FF2B5EF4-FFF2-40B4-BE49-F238E27FC236}">
                <a16:creationId xmlns:a16="http://schemas.microsoft.com/office/drawing/2014/main" id="{47A3B4FA-093A-FB63-1090-84FB5F9D3E04}"/>
              </a:ext>
            </a:extLst>
          </p:cNvPr>
          <p:cNvSpPr>
            <a:spLocks noGrp="1"/>
          </p:cNvSpPr>
          <p:nvPr>
            <p:ph idx="1"/>
          </p:nvPr>
        </p:nvSpPr>
        <p:spPr/>
        <p:txBody>
          <a:bodyPr/>
          <a:lstStyle/>
          <a:p>
            <a:pPr marL="0" indent="0">
              <a:buNone/>
            </a:pPr>
            <a:r>
              <a:rPr lang="en-US" dirty="0"/>
              <a:t>all models build up from the perceptual model – this is how all films manage color</a:t>
            </a:r>
          </a:p>
        </p:txBody>
      </p:sp>
    </p:spTree>
    <p:extLst>
      <p:ext uri="{BB962C8B-B14F-4D97-AF65-F5344CB8AC3E}">
        <p14:creationId xmlns:p14="http://schemas.microsoft.com/office/powerpoint/2010/main" val="24722801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0234A-3EED-D2E8-E1F7-68D99FACCAD3}"/>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2740F96B-7DC6-26A9-0882-2FBD58EE8AF6}"/>
              </a:ext>
            </a:extLst>
          </p:cNvPr>
          <p:cNvSpPr>
            <a:spLocks noGrp="1"/>
          </p:cNvSpPr>
          <p:nvPr>
            <p:ph idx="1"/>
          </p:nvPr>
        </p:nvSpPr>
        <p:spPr/>
        <p:txBody>
          <a:bodyPr/>
          <a:lstStyle/>
          <a:p>
            <a:pPr marL="0" indent="0">
              <a:buNone/>
            </a:pPr>
            <a:r>
              <a:rPr lang="en-US" dirty="0"/>
              <a:t>so the colors we decided on with the director, had to be identified at a perceptual level and kept consistent throughout the production as they information travelled from the camera sensor to the computer monitor to the cinema projector to the mobile phone and laptop screens…</a:t>
            </a:r>
          </a:p>
          <a:p>
            <a:pPr marL="0" indent="0">
              <a:buNone/>
            </a:pPr>
            <a:endParaRPr lang="en-US" dirty="0"/>
          </a:p>
          <a:p>
            <a:pPr marL="0" indent="0">
              <a:buNone/>
            </a:pPr>
            <a:r>
              <a:rPr lang="en-US" sz="1600" i="1" dirty="0"/>
              <a:t>(and TVs, screw TVs, but more on them later)</a:t>
            </a:r>
          </a:p>
        </p:txBody>
      </p:sp>
    </p:spTree>
    <p:extLst>
      <p:ext uri="{BB962C8B-B14F-4D97-AF65-F5344CB8AC3E}">
        <p14:creationId xmlns:p14="http://schemas.microsoft.com/office/powerpoint/2010/main" val="11808317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076A-7DEC-916A-4CFA-33B9E2FC2405}"/>
              </a:ext>
            </a:extLst>
          </p:cNvPr>
          <p:cNvSpPr>
            <a:spLocks noGrp="1"/>
          </p:cNvSpPr>
          <p:nvPr>
            <p:ph type="title"/>
          </p:nvPr>
        </p:nvSpPr>
        <p:spPr/>
        <p:txBody>
          <a:bodyPr/>
          <a:lstStyle/>
          <a:p>
            <a:r>
              <a:rPr lang="en-US" dirty="0"/>
              <a:t>me motivate you</a:t>
            </a:r>
          </a:p>
        </p:txBody>
      </p:sp>
      <p:sp>
        <p:nvSpPr>
          <p:cNvPr id="3" name="Text Placeholder 2">
            <a:extLst>
              <a:ext uri="{FF2B5EF4-FFF2-40B4-BE49-F238E27FC236}">
                <a16:creationId xmlns:a16="http://schemas.microsoft.com/office/drawing/2014/main" id="{D0CD714C-F629-D0DB-36D6-509EA6A70D16}"/>
              </a:ext>
            </a:extLst>
          </p:cNvPr>
          <p:cNvSpPr>
            <a:spLocks noGrp="1"/>
          </p:cNvSpPr>
          <p:nvPr>
            <p:ph type="body" idx="1"/>
          </p:nvPr>
        </p:nvSpPr>
        <p:spPr/>
        <p:txBody>
          <a:bodyPr/>
          <a:lstStyle/>
          <a:p>
            <a:r>
              <a:rPr lang="en-US" dirty="0"/>
              <a:t>what are we talking about again?</a:t>
            </a:r>
          </a:p>
        </p:txBody>
      </p:sp>
    </p:spTree>
    <p:extLst>
      <p:ext uri="{BB962C8B-B14F-4D97-AF65-F5344CB8AC3E}">
        <p14:creationId xmlns:p14="http://schemas.microsoft.com/office/powerpoint/2010/main" val="18973019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E3A87-E59A-F10F-EED9-736659DCD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5479EE-FC8B-3643-9753-7FE516FD7327}"/>
              </a:ext>
            </a:extLst>
          </p:cNvPr>
          <p:cNvSpPr>
            <a:spLocks noGrp="1"/>
          </p:cNvSpPr>
          <p:nvPr>
            <p:ph type="title"/>
          </p:nvPr>
        </p:nvSpPr>
        <p:spPr/>
        <p:txBody>
          <a:bodyPr/>
          <a:lstStyle/>
          <a:p>
            <a:r>
              <a:rPr lang="en-US" dirty="0"/>
              <a:t>color mastering</a:t>
            </a:r>
          </a:p>
        </p:txBody>
      </p:sp>
      <p:sp>
        <p:nvSpPr>
          <p:cNvPr id="3" name="Content Placeholder 2">
            <a:extLst>
              <a:ext uri="{FF2B5EF4-FFF2-40B4-BE49-F238E27FC236}">
                <a16:creationId xmlns:a16="http://schemas.microsoft.com/office/drawing/2014/main" id="{AEA39B3B-16ED-0CB2-DBAC-B42660436E79}"/>
              </a:ext>
            </a:extLst>
          </p:cNvPr>
          <p:cNvSpPr>
            <a:spLocks noGrp="1"/>
          </p:cNvSpPr>
          <p:nvPr>
            <p:ph idx="1"/>
          </p:nvPr>
        </p:nvSpPr>
        <p:spPr/>
        <p:txBody>
          <a:bodyPr/>
          <a:lstStyle/>
          <a:p>
            <a:pPr marL="0" indent="0">
              <a:buNone/>
            </a:pPr>
            <a:r>
              <a:rPr lang="en-US" dirty="0">
                <a:solidFill>
                  <a:srgbClr val="FF0000"/>
                </a:solidFill>
              </a:rPr>
              <a:t>long wavelength</a:t>
            </a:r>
            <a:r>
              <a:rPr lang="en-US" dirty="0"/>
              <a:t>, </a:t>
            </a:r>
            <a:r>
              <a:rPr lang="en-US" dirty="0">
                <a:solidFill>
                  <a:srgbClr val="00B050"/>
                </a:solidFill>
              </a:rPr>
              <a:t>medium wavelength</a:t>
            </a:r>
            <a:r>
              <a:rPr lang="en-US" dirty="0"/>
              <a:t>, </a:t>
            </a:r>
            <a:r>
              <a:rPr lang="en-US" dirty="0">
                <a:solidFill>
                  <a:srgbClr val="0070C0"/>
                </a:solidFill>
              </a:rPr>
              <a:t>short wavelength</a:t>
            </a:r>
          </a:p>
          <a:p>
            <a:pPr marL="0" indent="0">
              <a:buNone/>
            </a:pPr>
            <a:endParaRPr lang="en-US" sz="1600" i="1" dirty="0">
              <a:solidFill>
                <a:srgbClr val="0070C0"/>
              </a:solidFill>
            </a:endParaRPr>
          </a:p>
          <a:p>
            <a:pPr marL="0" indent="0">
              <a:buNone/>
            </a:pPr>
            <a:r>
              <a:rPr lang="en-US" sz="1600" dirty="0"/>
              <a:t>if </a:t>
            </a:r>
            <a:r>
              <a:rPr lang="en-US" sz="1600" dirty="0" err="1"/>
              <a:t>i</a:t>
            </a:r>
            <a:r>
              <a:rPr lang="en-US" sz="1600" dirty="0"/>
              <a:t> could capture the key colors perceptually, </a:t>
            </a:r>
            <a:r>
              <a:rPr lang="en-US" sz="1600" dirty="0" err="1"/>
              <a:t>i</a:t>
            </a:r>
            <a:r>
              <a:rPr lang="en-US" sz="1600" dirty="0"/>
              <a:t> can manage the rest of the process</a:t>
            </a:r>
            <a:endParaRPr lang="en-US" sz="1600" i="1" dirty="0"/>
          </a:p>
        </p:txBody>
      </p:sp>
    </p:spTree>
    <p:extLst>
      <p:ext uri="{BB962C8B-B14F-4D97-AF65-F5344CB8AC3E}">
        <p14:creationId xmlns:p14="http://schemas.microsoft.com/office/powerpoint/2010/main" val="3351219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1003E-51D5-E55F-CDD9-AEBBF743D739}"/>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C36FB9E-BF3F-C148-250D-4BE70DD100A4}"/>
              </a:ext>
            </a:extLst>
          </p:cNvPr>
          <p:cNvSpPr>
            <a:spLocks noGrp="1"/>
          </p:cNvSpPr>
          <p:nvPr>
            <p:ph idx="1"/>
          </p:nvPr>
        </p:nvSpPr>
        <p:spPr/>
        <p:txBody>
          <a:bodyPr/>
          <a:lstStyle/>
          <a:p>
            <a:pPr marL="0" indent="0">
              <a:buNone/>
            </a:pPr>
            <a:r>
              <a:rPr lang="en-US" dirty="0"/>
              <a:t>google ‘QUANTIZATION’</a:t>
            </a:r>
          </a:p>
        </p:txBody>
      </p:sp>
    </p:spTree>
    <p:extLst>
      <p:ext uri="{BB962C8B-B14F-4D97-AF65-F5344CB8AC3E}">
        <p14:creationId xmlns:p14="http://schemas.microsoft.com/office/powerpoint/2010/main" val="24809119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BC08-3839-8141-D576-C50AFAC8DF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540956-21BD-F7A6-162E-6C4365A4C94B}"/>
              </a:ext>
            </a:extLst>
          </p:cNvPr>
          <p:cNvSpPr>
            <a:spLocks noGrp="1"/>
          </p:cNvSpPr>
          <p:nvPr>
            <p:ph type="title"/>
          </p:nvPr>
        </p:nvSpPr>
        <p:spPr/>
        <p:txBody>
          <a:bodyPr/>
          <a:lstStyle/>
          <a:p>
            <a:r>
              <a:rPr lang="en-US" dirty="0"/>
              <a:t>how do you pick colors?</a:t>
            </a:r>
          </a:p>
        </p:txBody>
      </p:sp>
      <p:sp>
        <p:nvSpPr>
          <p:cNvPr id="3" name="Content Placeholder 2">
            <a:extLst>
              <a:ext uri="{FF2B5EF4-FFF2-40B4-BE49-F238E27FC236}">
                <a16:creationId xmlns:a16="http://schemas.microsoft.com/office/drawing/2014/main" id="{5B43A8A2-F312-58C6-9804-8CE65E4A1C6B}"/>
              </a:ext>
            </a:extLst>
          </p:cNvPr>
          <p:cNvSpPr>
            <a:spLocks noGrp="1"/>
          </p:cNvSpPr>
          <p:nvPr>
            <p:ph idx="1"/>
          </p:nvPr>
        </p:nvSpPr>
        <p:spPr/>
        <p:txBody>
          <a:bodyPr/>
          <a:lstStyle/>
          <a:p>
            <a:pPr marL="0" indent="0">
              <a:buNone/>
            </a:pPr>
            <a:r>
              <a:rPr lang="en-US" dirty="0" err="1"/>
              <a:t>i</a:t>
            </a:r>
            <a:r>
              <a:rPr lang="en-US" dirty="0"/>
              <a:t> used k-means++ to do it</a:t>
            </a:r>
          </a:p>
        </p:txBody>
      </p:sp>
    </p:spTree>
    <p:extLst>
      <p:ext uri="{BB962C8B-B14F-4D97-AF65-F5344CB8AC3E}">
        <p14:creationId xmlns:p14="http://schemas.microsoft.com/office/powerpoint/2010/main" val="27296391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E444-7073-4891-91C7-02BAE3C70D7D}"/>
              </a:ext>
            </a:extLst>
          </p:cNvPr>
          <p:cNvSpPr>
            <a:spLocks noGrp="1"/>
          </p:cNvSpPr>
          <p:nvPr>
            <p:ph type="title"/>
          </p:nvPr>
        </p:nvSpPr>
        <p:spPr/>
        <p:txBody>
          <a:bodyPr/>
          <a:lstStyle/>
          <a:p>
            <a:r>
              <a:rPr lang="en-US" dirty="0"/>
              <a:t>.</a:t>
            </a:r>
          </a:p>
        </p:txBody>
      </p:sp>
      <p:sp>
        <p:nvSpPr>
          <p:cNvPr id="3" name="Content Placeholder 2">
            <a:extLst>
              <a:ext uri="{FF2B5EF4-FFF2-40B4-BE49-F238E27FC236}">
                <a16:creationId xmlns:a16="http://schemas.microsoft.com/office/drawing/2014/main" id="{A9EBAE3A-C63E-528E-6C26-8873AC919FBA}"/>
              </a:ext>
            </a:extLst>
          </p:cNvPr>
          <p:cNvSpPr>
            <a:spLocks noGrp="1"/>
          </p:cNvSpPr>
          <p:nvPr>
            <p:ph idx="1"/>
          </p:nvPr>
        </p:nvSpPr>
        <p:spPr/>
        <p:txBody>
          <a:bodyPr/>
          <a:lstStyle/>
          <a:p>
            <a:pPr marL="0" indent="0">
              <a:buNone/>
            </a:pPr>
            <a:r>
              <a:rPr lang="en-US" dirty="0"/>
              <a:t>let’s see how</a:t>
            </a:r>
          </a:p>
        </p:txBody>
      </p:sp>
    </p:spTree>
    <p:extLst>
      <p:ext uri="{BB962C8B-B14F-4D97-AF65-F5344CB8AC3E}">
        <p14:creationId xmlns:p14="http://schemas.microsoft.com/office/powerpoint/2010/main" val="37198697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41185-8FA8-159B-B6BD-956E51BEDC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BF4D73-27BF-8AA8-0318-1E2BCC8C013A}"/>
              </a:ext>
            </a:extLst>
          </p:cNvPr>
          <p:cNvSpPr>
            <a:spLocks noGrp="1"/>
          </p:cNvSpPr>
          <p:nvPr>
            <p:ph type="title"/>
          </p:nvPr>
        </p:nvSpPr>
        <p:spPr/>
        <p:txBody>
          <a:bodyPr/>
          <a:lstStyle/>
          <a:p>
            <a:r>
              <a:rPr lang="en-US" dirty="0"/>
              <a:t>me math you</a:t>
            </a:r>
          </a:p>
        </p:txBody>
      </p:sp>
      <p:sp>
        <p:nvSpPr>
          <p:cNvPr id="3" name="Text Placeholder 2">
            <a:extLst>
              <a:ext uri="{FF2B5EF4-FFF2-40B4-BE49-F238E27FC236}">
                <a16:creationId xmlns:a16="http://schemas.microsoft.com/office/drawing/2014/main" id="{9C90F8A0-452B-49B6-949B-3935BFBE4416}"/>
              </a:ext>
            </a:extLst>
          </p:cNvPr>
          <p:cNvSpPr>
            <a:spLocks noGrp="1"/>
          </p:cNvSpPr>
          <p:nvPr>
            <p:ph type="body" idx="1"/>
          </p:nvPr>
        </p:nvSpPr>
        <p:spPr/>
        <p:txBody>
          <a:bodyPr/>
          <a:lstStyle/>
          <a:p>
            <a:r>
              <a:rPr lang="en-US" dirty="0"/>
              <a:t>how clustering works</a:t>
            </a:r>
          </a:p>
        </p:txBody>
      </p:sp>
    </p:spTree>
    <p:extLst>
      <p:ext uri="{BB962C8B-B14F-4D97-AF65-F5344CB8AC3E}">
        <p14:creationId xmlns:p14="http://schemas.microsoft.com/office/powerpoint/2010/main" val="37951430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1CE5E-4956-0468-AECB-D0028E88B5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F6C9B7-0E57-441F-B7FE-E9F1999DC395}"/>
              </a:ext>
            </a:extLst>
          </p:cNvPr>
          <p:cNvSpPr>
            <a:spLocks noGrp="1"/>
          </p:cNvSpPr>
          <p:nvPr>
            <p:ph type="title"/>
          </p:nvPr>
        </p:nvSpPr>
        <p:spPr/>
        <p:txBody>
          <a:bodyPr/>
          <a:lstStyle/>
          <a:p>
            <a:r>
              <a:rPr lang="en-US" dirty="0"/>
              <a:t>me method you</a:t>
            </a:r>
          </a:p>
        </p:txBody>
      </p:sp>
      <p:sp>
        <p:nvSpPr>
          <p:cNvPr id="3" name="Text Placeholder 2">
            <a:extLst>
              <a:ext uri="{FF2B5EF4-FFF2-40B4-BE49-F238E27FC236}">
                <a16:creationId xmlns:a16="http://schemas.microsoft.com/office/drawing/2014/main" id="{37B6985A-FE8D-57B7-3FAB-D1C7573FFF0E}"/>
              </a:ext>
            </a:extLst>
          </p:cNvPr>
          <p:cNvSpPr>
            <a:spLocks noGrp="1"/>
          </p:cNvSpPr>
          <p:nvPr>
            <p:ph type="body" idx="1"/>
          </p:nvPr>
        </p:nvSpPr>
        <p:spPr/>
        <p:txBody>
          <a:bodyPr/>
          <a:lstStyle/>
          <a:p>
            <a:r>
              <a:rPr lang="en-US" dirty="0"/>
              <a:t>let’s look at some code</a:t>
            </a:r>
          </a:p>
        </p:txBody>
      </p:sp>
    </p:spTree>
    <p:extLst>
      <p:ext uri="{BB962C8B-B14F-4D97-AF65-F5344CB8AC3E}">
        <p14:creationId xmlns:p14="http://schemas.microsoft.com/office/powerpoint/2010/main" val="29771292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82981-9D4B-494E-D864-AF0FC7D096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62C7D5-3491-9597-ABC7-AFD4CC17FE4C}"/>
              </a:ext>
            </a:extLst>
          </p:cNvPr>
          <p:cNvSpPr>
            <a:spLocks noGrp="1"/>
          </p:cNvSpPr>
          <p:nvPr>
            <p:ph type="title"/>
          </p:nvPr>
        </p:nvSpPr>
        <p:spPr/>
        <p:txBody>
          <a:bodyPr/>
          <a:lstStyle/>
          <a:p>
            <a:r>
              <a:rPr lang="en-US" dirty="0"/>
              <a:t>YOU </a:t>
            </a:r>
            <a:r>
              <a:rPr lang="en-US" dirty="0">
                <a:solidFill>
                  <a:schemeClr val="bg1">
                    <a:lumMod val="95000"/>
                  </a:schemeClr>
                </a:solidFill>
              </a:rPr>
              <a:t>MORE</a:t>
            </a:r>
            <a:r>
              <a:rPr lang="en-US" dirty="0"/>
              <a:t> ME</a:t>
            </a:r>
          </a:p>
        </p:txBody>
      </p:sp>
      <p:sp>
        <p:nvSpPr>
          <p:cNvPr id="3" name="Text Placeholder 2">
            <a:extLst>
              <a:ext uri="{FF2B5EF4-FFF2-40B4-BE49-F238E27FC236}">
                <a16:creationId xmlns:a16="http://schemas.microsoft.com/office/drawing/2014/main" id="{F897D4D6-B60F-6EF5-97F4-327C2C9EED9D}"/>
              </a:ext>
            </a:extLst>
          </p:cNvPr>
          <p:cNvSpPr>
            <a:spLocks noGrp="1"/>
          </p:cNvSpPr>
          <p:nvPr>
            <p:ph type="body" idx="1"/>
          </p:nvPr>
        </p:nvSpPr>
        <p:spPr/>
        <p:txBody>
          <a:bodyPr/>
          <a:lstStyle/>
          <a:p>
            <a:r>
              <a:rPr lang="en-US" dirty="0"/>
              <a:t>JOIN THE DISCUSSION, GITHUB, MAKE THIS BETTER</a:t>
            </a:r>
          </a:p>
        </p:txBody>
      </p:sp>
    </p:spTree>
    <p:extLst>
      <p:ext uri="{BB962C8B-B14F-4D97-AF65-F5344CB8AC3E}">
        <p14:creationId xmlns:p14="http://schemas.microsoft.com/office/powerpoint/2010/main" val="19505453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11B3-21ED-0E73-7B54-778C975DE85D}"/>
              </a:ext>
            </a:extLst>
          </p:cNvPr>
          <p:cNvSpPr>
            <a:spLocks noGrp="1"/>
          </p:cNvSpPr>
          <p:nvPr>
            <p:ph type="title"/>
          </p:nvPr>
        </p:nvSpPr>
        <p:spPr/>
        <p:txBody>
          <a:bodyPr/>
          <a:lstStyle/>
          <a:p>
            <a:r>
              <a:rPr lang="en-US" dirty="0"/>
              <a:t>open-source</a:t>
            </a:r>
          </a:p>
        </p:txBody>
      </p:sp>
      <p:sp>
        <p:nvSpPr>
          <p:cNvPr id="3" name="Content Placeholder 2">
            <a:extLst>
              <a:ext uri="{FF2B5EF4-FFF2-40B4-BE49-F238E27FC236}">
                <a16:creationId xmlns:a16="http://schemas.microsoft.com/office/drawing/2014/main" id="{3E0501D7-EB42-DF6B-3AB9-1114EE5E9DA3}"/>
              </a:ext>
            </a:extLst>
          </p:cNvPr>
          <p:cNvSpPr>
            <a:spLocks noGrp="1"/>
          </p:cNvSpPr>
          <p:nvPr>
            <p:ph idx="1"/>
          </p:nvPr>
        </p:nvSpPr>
        <p:spPr/>
        <p:txBody>
          <a:bodyPr/>
          <a:lstStyle/>
          <a:p>
            <a:r>
              <a:rPr lang="en-US" dirty="0"/>
              <a:t>building this project on </a:t>
            </a:r>
            <a:r>
              <a:rPr lang="en-US" dirty="0" err="1"/>
              <a:t>github</a:t>
            </a:r>
            <a:r>
              <a:rPr lang="en-US" dirty="0"/>
              <a:t>: </a:t>
            </a:r>
            <a:r>
              <a:rPr lang="en-US" dirty="0">
                <a:hlinkClick r:id="rId2"/>
              </a:rPr>
              <a:t>https://github.com/shauryashaurya/kandinsky</a:t>
            </a:r>
            <a:endParaRPr lang="en-US" dirty="0"/>
          </a:p>
          <a:p>
            <a:r>
              <a:rPr lang="en-US" dirty="0"/>
              <a:t>join me</a:t>
            </a:r>
          </a:p>
        </p:txBody>
      </p:sp>
    </p:spTree>
    <p:extLst>
      <p:ext uri="{BB962C8B-B14F-4D97-AF65-F5344CB8AC3E}">
        <p14:creationId xmlns:p14="http://schemas.microsoft.com/office/powerpoint/2010/main" val="34320440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AED31-4EB9-51A2-2331-EBA2883E838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DA4690-6B60-413A-222E-6434DAAA7FF5}"/>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colorTemperature colorTemp="8386"/>
                    </a14:imgEffect>
                  </a14:imgLayer>
                </a14:imgProps>
              </a:ext>
              <a:ext uri="{28A0092B-C50C-407E-A947-70E740481C1C}">
                <a14:useLocalDpi xmlns:a14="http://schemas.microsoft.com/office/drawing/2010/main" val="0"/>
              </a:ext>
            </a:extLst>
          </a:blip>
          <a:srcRect t="790" b="790"/>
          <a:stretch/>
        </p:blipFill>
        <p:spPr>
          <a:xfrm>
            <a:off x="20" y="641"/>
            <a:ext cx="12191980" cy="6856718"/>
          </a:xfrm>
          <a:prstGeom prst="rect">
            <a:avLst/>
          </a:prstGeom>
        </p:spPr>
      </p:pic>
      <p:sp>
        <p:nvSpPr>
          <p:cNvPr id="3" name="Sun 2">
            <a:extLst>
              <a:ext uri="{FF2B5EF4-FFF2-40B4-BE49-F238E27FC236}">
                <a16:creationId xmlns:a16="http://schemas.microsoft.com/office/drawing/2014/main" id="{A6E5F838-4F8E-FA38-2BCD-8D50652D7EA8}"/>
              </a:ext>
            </a:extLst>
          </p:cNvPr>
          <p:cNvSpPr/>
          <p:nvPr/>
        </p:nvSpPr>
        <p:spPr>
          <a:xfrm>
            <a:off x="5295900" y="2724150"/>
            <a:ext cx="1600200" cy="1600200"/>
          </a:xfrm>
          <a:prstGeom prst="sun">
            <a:avLst/>
          </a:prstGeom>
          <a:noFill/>
          <a:ln w="3175">
            <a:solidFill>
              <a:srgbClr val="FFFF00">
                <a:alpha val="69804"/>
              </a:srgb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8944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A6B90-D3BA-EF68-17F5-497CD2F1FEA3}"/>
              </a:ext>
            </a:extLst>
          </p:cNvPr>
          <p:cNvSpPr>
            <a:spLocks noGrp="1"/>
          </p:cNvSpPr>
          <p:nvPr>
            <p:ph type="title"/>
          </p:nvPr>
        </p:nvSpPr>
        <p:spPr/>
        <p:txBody>
          <a:bodyPr/>
          <a:lstStyle/>
          <a:p>
            <a:r>
              <a:rPr lang="en-US" dirty="0"/>
              <a:t>teach / learn</a:t>
            </a:r>
          </a:p>
        </p:txBody>
      </p:sp>
      <p:pic>
        <p:nvPicPr>
          <p:cNvPr id="5" name="Content Placeholder 4" descr="A person in a white shirt&#10;&#10;Description automatically generated">
            <a:extLst>
              <a:ext uri="{FF2B5EF4-FFF2-40B4-BE49-F238E27FC236}">
                <a16:creationId xmlns:a16="http://schemas.microsoft.com/office/drawing/2014/main" id="{F6F28493-890F-E2D7-1D81-07502B20412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96200" y="1364344"/>
            <a:ext cx="3657600" cy="4989762"/>
          </a:xfrm>
        </p:spPr>
      </p:pic>
      <p:sp>
        <p:nvSpPr>
          <p:cNvPr id="6" name="Content Placeholder 2">
            <a:extLst>
              <a:ext uri="{FF2B5EF4-FFF2-40B4-BE49-F238E27FC236}">
                <a16:creationId xmlns:a16="http://schemas.microsoft.com/office/drawing/2014/main" id="{63DBDF2F-EB49-72E6-5BA6-45BDF471C935}"/>
              </a:ext>
            </a:extLst>
          </p:cNvPr>
          <p:cNvSpPr txBox="1">
            <a:spLocks/>
          </p:cNvSpPr>
          <p:nvPr/>
        </p:nvSpPr>
        <p:spPr>
          <a:xfrm>
            <a:off x="838200" y="1364344"/>
            <a:ext cx="5257800" cy="4989762"/>
          </a:xfrm>
          <a:prstGeom prst="rect">
            <a:avLst/>
          </a:prstGeom>
        </p:spPr>
        <p:txBody>
          <a:bodyPr vert="horz" lIns="91440" tIns="45720" rIns="91440" bIns="45720" rtlCol="0" anchor="ctr" anchorCtr="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0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2pPr>
            <a:lvl3pPr marL="1143000" indent="-228600" algn="l" defTabSz="914400" rtl="0" eaLnBrk="1" latinLnBrk="0" hangingPunct="1">
              <a:lnSpc>
                <a:spcPct val="150000"/>
              </a:lnSpc>
              <a:spcBef>
                <a:spcPts val="500"/>
              </a:spcBef>
              <a:buFont typeface="Arial" panose="020B0604020202020204" pitchFamily="34" charset="0"/>
              <a:buChar char="•"/>
              <a:defRPr sz="16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3pPr>
            <a:lvl4pPr marL="16002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bg1">
                    <a:lumMod val="85000"/>
                  </a:schemeClr>
                </a:solidFill>
                <a:latin typeface="Inter Extra Light" panose="02000503000000020004" pitchFamily="2" charset="0"/>
                <a:ea typeface="Inter Extra Light" panose="02000503000000020004" pitchFamily="2" charset="0"/>
                <a:cs typeface="Inter Extra Light"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this dude</a:t>
            </a:r>
          </a:p>
        </p:txBody>
      </p:sp>
    </p:spTree>
    <p:extLst>
      <p:ext uri="{BB962C8B-B14F-4D97-AF65-F5344CB8AC3E}">
        <p14:creationId xmlns:p14="http://schemas.microsoft.com/office/powerpoint/2010/main" val="37820973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088DEF-8902-8D59-92A0-C41C99C3F1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E04B05-EFF7-2261-601E-2A278ABE9CFE}"/>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2A467408-1AAF-B1B7-8695-0353DE34B107}"/>
              </a:ext>
            </a:extLst>
          </p:cNvPr>
          <p:cNvSpPr>
            <a:spLocks noGrp="1"/>
          </p:cNvSpPr>
          <p:nvPr>
            <p:ph idx="1"/>
          </p:nvPr>
        </p:nvSpPr>
        <p:spPr/>
        <p:txBody>
          <a:bodyPr/>
          <a:lstStyle/>
          <a:p>
            <a:pPr marL="0" indent="0">
              <a:buNone/>
            </a:pPr>
            <a:r>
              <a:rPr lang="en-US" dirty="0"/>
              <a:t>it’s hubris to think that anyone can come here and </a:t>
            </a:r>
            <a:r>
              <a:rPr lang="en-US" dirty="0">
                <a:solidFill>
                  <a:schemeClr val="bg1">
                    <a:lumMod val="95000"/>
                  </a:schemeClr>
                </a:solidFill>
              </a:rPr>
              <a:t>teach</a:t>
            </a:r>
            <a:r>
              <a:rPr lang="en-US" dirty="0"/>
              <a:t> you</a:t>
            </a:r>
          </a:p>
        </p:txBody>
      </p:sp>
    </p:spTree>
    <p:extLst>
      <p:ext uri="{BB962C8B-B14F-4D97-AF65-F5344CB8AC3E}">
        <p14:creationId xmlns:p14="http://schemas.microsoft.com/office/powerpoint/2010/main" val="2567858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6B4A2-2AA5-116E-AF37-21316F828D42}"/>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F7B3EA20-72BB-DF89-486F-5A906C1482C8}"/>
              </a:ext>
            </a:extLst>
          </p:cNvPr>
          <p:cNvSpPr>
            <a:spLocks noGrp="1"/>
          </p:cNvSpPr>
          <p:nvPr>
            <p:ph idx="1"/>
          </p:nvPr>
        </p:nvSpPr>
        <p:spPr/>
        <p:txBody>
          <a:bodyPr/>
          <a:lstStyle/>
          <a:p>
            <a:pPr marL="0" indent="0">
              <a:buNone/>
            </a:pPr>
            <a:r>
              <a:rPr lang="en-US" dirty="0"/>
              <a:t>no one can teach you</a:t>
            </a:r>
          </a:p>
        </p:txBody>
      </p:sp>
    </p:spTree>
    <p:extLst>
      <p:ext uri="{BB962C8B-B14F-4D97-AF65-F5344CB8AC3E}">
        <p14:creationId xmlns:p14="http://schemas.microsoft.com/office/powerpoint/2010/main" val="21530757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C565B3-FD29-810D-3C15-E6AA7CCB18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75BAFA-89B1-3F03-2AAF-35EA5FC2480A}"/>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3650039-1F3B-84A2-1BA5-1849C6C67FF8}"/>
              </a:ext>
            </a:extLst>
          </p:cNvPr>
          <p:cNvSpPr>
            <a:spLocks noGrp="1"/>
          </p:cNvSpPr>
          <p:nvPr>
            <p:ph idx="1"/>
          </p:nvPr>
        </p:nvSpPr>
        <p:spPr/>
        <p:txBody>
          <a:bodyPr/>
          <a:lstStyle/>
          <a:p>
            <a:pPr marL="0" indent="0">
              <a:buNone/>
            </a:pPr>
            <a:r>
              <a:rPr lang="en-US" dirty="0"/>
              <a:t>but </a:t>
            </a:r>
            <a:r>
              <a:rPr lang="en-US" dirty="0">
                <a:solidFill>
                  <a:schemeClr val="bg1"/>
                </a:solidFill>
              </a:rPr>
              <a:t>you can </a:t>
            </a:r>
            <a:r>
              <a:rPr lang="en-US" dirty="0"/>
              <a:t>learn</a:t>
            </a:r>
          </a:p>
        </p:txBody>
      </p:sp>
    </p:spTree>
    <p:extLst>
      <p:ext uri="{BB962C8B-B14F-4D97-AF65-F5344CB8AC3E}">
        <p14:creationId xmlns:p14="http://schemas.microsoft.com/office/powerpoint/2010/main" val="22409827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ABFD0D-9D6B-0548-28B1-8E61BE916C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FE8990-4902-72EC-392D-DC204E32AF18}"/>
              </a:ext>
            </a:extLst>
          </p:cNvPr>
          <p:cNvSpPr>
            <a:spLocks noGrp="1"/>
          </p:cNvSpPr>
          <p:nvPr>
            <p:ph type="title"/>
          </p:nvPr>
        </p:nvSpPr>
        <p:spPr/>
        <p:txBody>
          <a:bodyPr/>
          <a:lstStyle/>
          <a:p>
            <a:r>
              <a:rPr lang="en-US" dirty="0"/>
              <a:t>teach / learn</a:t>
            </a:r>
          </a:p>
        </p:txBody>
      </p:sp>
      <p:sp>
        <p:nvSpPr>
          <p:cNvPr id="3" name="Content Placeholder 2">
            <a:extLst>
              <a:ext uri="{FF2B5EF4-FFF2-40B4-BE49-F238E27FC236}">
                <a16:creationId xmlns:a16="http://schemas.microsoft.com/office/drawing/2014/main" id="{4660535C-A858-76F4-EDDB-54B8A040A9B8}"/>
              </a:ext>
            </a:extLst>
          </p:cNvPr>
          <p:cNvSpPr>
            <a:spLocks noGrp="1"/>
          </p:cNvSpPr>
          <p:nvPr>
            <p:ph idx="1"/>
          </p:nvPr>
        </p:nvSpPr>
        <p:spPr/>
        <p:txBody>
          <a:bodyPr/>
          <a:lstStyle/>
          <a:p>
            <a:pPr marL="0" indent="0">
              <a:buNone/>
            </a:pPr>
            <a:r>
              <a:rPr lang="en-US" dirty="0"/>
              <a:t>the best anyone can hope for is to inspire you to </a:t>
            </a:r>
            <a:r>
              <a:rPr lang="en-US" dirty="0">
                <a:solidFill>
                  <a:schemeClr val="bg1"/>
                </a:solidFill>
              </a:rPr>
              <a:t>learn</a:t>
            </a:r>
          </a:p>
        </p:txBody>
      </p:sp>
    </p:spTree>
    <p:extLst>
      <p:ext uri="{BB962C8B-B14F-4D97-AF65-F5344CB8AC3E}">
        <p14:creationId xmlns:p14="http://schemas.microsoft.com/office/powerpoint/2010/main" val="37656061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807</TotalTime>
  <Words>678</Words>
  <Application>Microsoft Office PowerPoint</Application>
  <PresentationFormat>Widescreen</PresentationFormat>
  <Paragraphs>118</Paragraphs>
  <Slides>48</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Arial</vt:lpstr>
      <vt:lpstr>Arial Nova Light</vt:lpstr>
      <vt:lpstr>Calibri</vt:lpstr>
      <vt:lpstr>Garamond</vt:lpstr>
      <vt:lpstr>Inter Extra Light</vt:lpstr>
      <vt:lpstr>Office Theme</vt:lpstr>
      <vt:lpstr>PowerPoint Presentation</vt:lpstr>
      <vt:lpstr>K-MEANS &amp; FRIENDS</vt:lpstr>
      <vt:lpstr>Outline</vt:lpstr>
      <vt:lpstr>me motivate you</vt:lpstr>
      <vt:lpstr>teach / learn</vt:lpstr>
      <vt:lpstr>teach / learn</vt:lpstr>
      <vt:lpstr>teach / learn</vt:lpstr>
      <vt:lpstr>teach / learn</vt:lpstr>
      <vt:lpstr>teach / learn</vt:lpstr>
      <vt:lpstr>teach / learn</vt:lpstr>
      <vt:lpstr>wip</vt:lpstr>
      <vt:lpstr>wip</vt:lpstr>
      <vt:lpstr>wip</vt:lpstr>
      <vt:lpstr>wip</vt:lpstr>
      <vt:lpstr>me movie you</vt:lpstr>
      <vt:lpstr>i got to do this</vt:lpstr>
      <vt:lpstr>first principles</vt:lpstr>
      <vt:lpstr>first principles</vt:lpstr>
      <vt:lpstr>first principles - colors</vt:lpstr>
      <vt:lpstr>first principles - colors</vt:lpstr>
      <vt:lpstr>first principles - colors</vt:lpstr>
      <vt:lpstr>first principles - colors</vt:lpstr>
      <vt:lpstr>pre-production</vt:lpstr>
      <vt:lpstr>pre-production</vt:lpstr>
      <vt:lpstr>pre-production</vt:lpstr>
      <vt:lpstr>pre-production</vt:lpstr>
      <vt:lpstr>pre-production</vt:lpstr>
      <vt:lpstr>pre-production</vt:lpstr>
      <vt:lpstr>pre-production</vt:lpstr>
      <vt:lpstr>enter Kandinsky</vt:lpstr>
      <vt:lpstr>enter Kandinsky</vt:lpstr>
      <vt:lpstr>key insight</vt:lpstr>
      <vt:lpstr>key insight</vt:lpstr>
      <vt:lpstr>key insight</vt:lpstr>
      <vt:lpstr>key insight</vt:lpstr>
      <vt:lpstr>CIE XYZ 1931</vt:lpstr>
      <vt:lpstr>CIE Lab*</vt:lpstr>
      <vt:lpstr>ACES, ARRI, SONY, sRGB, Rec.709, Rec.2020, etc. etc.</vt:lpstr>
      <vt:lpstr>color mastering</vt:lpstr>
      <vt:lpstr>color mastering</vt:lpstr>
      <vt:lpstr>how do you pick colors?</vt:lpstr>
      <vt:lpstr>how do you pick colors?</vt:lpstr>
      <vt:lpstr>.</vt:lpstr>
      <vt:lpstr>me math you</vt:lpstr>
      <vt:lpstr>me method you</vt:lpstr>
      <vt:lpstr>YOU MORE ME</vt:lpstr>
      <vt:lpstr>open-source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Shaurya Agarwal</dc:creator>
  <cp:lastModifiedBy>Shaurya Agarwal</cp:lastModifiedBy>
  <cp:revision>97</cp:revision>
  <dcterms:created xsi:type="dcterms:W3CDTF">2024-01-06T10:29:00Z</dcterms:created>
  <dcterms:modified xsi:type="dcterms:W3CDTF">2024-02-13T09:08:06Z</dcterms:modified>
</cp:coreProperties>
</file>

<file path=docProps/thumbnail.jpeg>
</file>